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handoutMasterIdLst>
    <p:handoutMasterId r:id="rId27"/>
  </p:handoutMasterIdLst>
  <p:sldIdLst>
    <p:sldId id="286" r:id="rId5"/>
    <p:sldId id="297" r:id="rId6"/>
    <p:sldId id="329" r:id="rId7"/>
    <p:sldId id="288" r:id="rId8"/>
    <p:sldId id="302" r:id="rId9"/>
    <p:sldId id="287" r:id="rId10"/>
    <p:sldId id="331" r:id="rId11"/>
    <p:sldId id="299" r:id="rId12"/>
    <p:sldId id="315" r:id="rId13"/>
    <p:sldId id="320" r:id="rId14"/>
    <p:sldId id="294" r:id="rId15"/>
    <p:sldId id="295" r:id="rId16"/>
    <p:sldId id="292" r:id="rId17"/>
    <p:sldId id="293" r:id="rId18"/>
    <p:sldId id="290" r:id="rId19"/>
    <p:sldId id="300" r:id="rId20"/>
    <p:sldId id="1173" r:id="rId21"/>
    <p:sldId id="1174" r:id="rId22"/>
    <p:sldId id="1164" r:id="rId23"/>
    <p:sldId id="1171" r:id="rId24"/>
    <p:sldId id="33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99C6"/>
    <a:srgbClr val="B3C2F0"/>
    <a:srgbClr val="2D3D69"/>
    <a:srgbClr val="D9AC77"/>
    <a:srgbClr val="435A9B"/>
    <a:srgbClr val="243053"/>
    <a:srgbClr val="5F6065"/>
    <a:srgbClr val="EBE8E9"/>
    <a:srgbClr val="424347"/>
    <a:srgbClr val="6A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B17F09-10C2-4BFB-8A69-8D594A3A235A}" v="10" dt="2024-03-08T11:39:22.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autoAdjust="0"/>
    <p:restoredTop sz="83212" autoAdjust="0"/>
  </p:normalViewPr>
  <p:slideViewPr>
    <p:cSldViewPr>
      <p:cViewPr varScale="1">
        <p:scale>
          <a:sx n="61" d="100"/>
          <a:sy n="61" d="100"/>
        </p:scale>
        <p:origin x="1112"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Till" userId="1c1d3627-86d7-4167-866e-b24d836f2db1" providerId="ADAL" clId="{7DB17F09-10C2-4BFB-8A69-8D594A3A235A}"/>
    <pc:docChg chg="custSel addSld delSld modSld">
      <pc:chgData name="Megan Till" userId="1c1d3627-86d7-4167-866e-b24d836f2db1" providerId="ADAL" clId="{7DB17F09-10C2-4BFB-8A69-8D594A3A235A}" dt="2024-03-08T11:48:59.138" v="13"/>
      <pc:docMkLst>
        <pc:docMk/>
      </pc:docMkLst>
      <pc:sldChg chg="modSp mod">
        <pc:chgData name="Megan Till" userId="1c1d3627-86d7-4167-866e-b24d836f2db1" providerId="ADAL" clId="{7DB17F09-10C2-4BFB-8A69-8D594A3A235A}" dt="2024-03-08T11:48:59.138" v="13"/>
        <pc:sldMkLst>
          <pc:docMk/>
          <pc:sldMk cId="871543918" sldId="286"/>
        </pc:sldMkLst>
        <pc:spChg chg="mod">
          <ac:chgData name="Megan Till" userId="1c1d3627-86d7-4167-866e-b24d836f2db1" providerId="ADAL" clId="{7DB17F09-10C2-4BFB-8A69-8D594A3A235A}" dt="2024-03-08T11:48:59.138" v="13"/>
          <ac:spMkLst>
            <pc:docMk/>
            <pc:sldMk cId="871543918" sldId="286"/>
            <ac:spMk id="9" creationId="{DB06E746-704E-1F40-9600-8EBD3C54A1E8}"/>
          </ac:spMkLst>
        </pc:spChg>
      </pc:sldChg>
      <pc:sldChg chg="del">
        <pc:chgData name="Megan Till" userId="1c1d3627-86d7-4167-866e-b24d836f2db1" providerId="ADAL" clId="{7DB17F09-10C2-4BFB-8A69-8D594A3A235A}" dt="2024-03-08T11:34:01.131" v="2" actId="47"/>
        <pc:sldMkLst>
          <pc:docMk/>
          <pc:sldMk cId="3546659340" sldId="289"/>
        </pc:sldMkLst>
      </pc:sldChg>
      <pc:sldChg chg="del">
        <pc:chgData name="Megan Till" userId="1c1d3627-86d7-4167-866e-b24d836f2db1" providerId="ADAL" clId="{7DB17F09-10C2-4BFB-8A69-8D594A3A235A}" dt="2024-03-08T11:34:11.024" v="3" actId="47"/>
        <pc:sldMkLst>
          <pc:docMk/>
          <pc:sldMk cId="2874818698" sldId="291"/>
        </pc:sldMkLst>
      </pc:sldChg>
      <pc:sldChg chg="del">
        <pc:chgData name="Megan Till" userId="1c1d3627-86d7-4167-866e-b24d836f2db1" providerId="ADAL" clId="{7DB17F09-10C2-4BFB-8A69-8D594A3A235A}" dt="2024-03-08T11:33:49.149" v="1" actId="47"/>
        <pc:sldMkLst>
          <pc:docMk/>
          <pc:sldMk cId="3704249695" sldId="301"/>
        </pc:sldMkLst>
      </pc:sldChg>
      <pc:sldChg chg="add">
        <pc:chgData name="Megan Till" userId="1c1d3627-86d7-4167-866e-b24d836f2db1" providerId="ADAL" clId="{7DB17F09-10C2-4BFB-8A69-8D594A3A235A}" dt="2024-03-08T11:37:49.437" v="7"/>
        <pc:sldMkLst>
          <pc:docMk/>
          <pc:sldMk cId="3294087272" sldId="315"/>
        </pc:sldMkLst>
      </pc:sldChg>
      <pc:sldChg chg="add">
        <pc:chgData name="Megan Till" userId="1c1d3627-86d7-4167-866e-b24d836f2db1" providerId="ADAL" clId="{7DB17F09-10C2-4BFB-8A69-8D594A3A235A}" dt="2024-03-08T11:37:49.437" v="7"/>
        <pc:sldMkLst>
          <pc:docMk/>
          <pc:sldMk cId="2596738441" sldId="320"/>
        </pc:sldMkLst>
      </pc:sldChg>
      <pc:sldChg chg="add">
        <pc:chgData name="Megan Till" userId="1c1d3627-86d7-4167-866e-b24d836f2db1" providerId="ADAL" clId="{7DB17F09-10C2-4BFB-8A69-8D594A3A235A}" dt="2024-03-08T11:35:55.399" v="5"/>
        <pc:sldMkLst>
          <pc:docMk/>
          <pc:sldMk cId="3682994140" sldId="329"/>
        </pc:sldMkLst>
      </pc:sldChg>
      <pc:sldChg chg="add">
        <pc:chgData name="Megan Till" userId="1c1d3627-86d7-4167-866e-b24d836f2db1" providerId="ADAL" clId="{7DB17F09-10C2-4BFB-8A69-8D594A3A235A}" dt="2024-03-08T11:36:38.236" v="6"/>
        <pc:sldMkLst>
          <pc:docMk/>
          <pc:sldMk cId="26711293" sldId="331"/>
        </pc:sldMkLst>
      </pc:sldChg>
      <pc:sldChg chg="add">
        <pc:chgData name="Megan Till" userId="1c1d3627-86d7-4167-866e-b24d836f2db1" providerId="ADAL" clId="{7DB17F09-10C2-4BFB-8A69-8D594A3A235A}" dt="2024-03-08T11:38:35.654" v="8"/>
        <pc:sldMkLst>
          <pc:docMk/>
          <pc:sldMk cId="1043329478" sldId="339"/>
        </pc:sldMkLst>
      </pc:sldChg>
      <pc:sldChg chg="modSp add mod">
        <pc:chgData name="Megan Till" userId="1c1d3627-86d7-4167-866e-b24d836f2db1" providerId="ADAL" clId="{7DB17F09-10C2-4BFB-8A69-8D594A3A235A}" dt="2024-03-08T11:38:35.779" v="9" actId="27636"/>
        <pc:sldMkLst>
          <pc:docMk/>
          <pc:sldMk cId="1025306493" sldId="340"/>
        </pc:sldMkLst>
        <pc:spChg chg="mod">
          <ac:chgData name="Megan Till" userId="1c1d3627-86d7-4167-866e-b24d836f2db1" providerId="ADAL" clId="{7DB17F09-10C2-4BFB-8A69-8D594A3A235A}" dt="2024-03-08T11:38:35.779" v="9" actId="27636"/>
          <ac:spMkLst>
            <pc:docMk/>
            <pc:sldMk cId="1025306493" sldId="340"/>
            <ac:spMk id="6" creationId="{0519DE5E-3821-14C0-6DDC-CB526B2FCA83}"/>
          </ac:spMkLst>
        </pc:spChg>
      </pc:sldChg>
      <pc:sldChg chg="del">
        <pc:chgData name="Megan Till" userId="1c1d3627-86d7-4167-866e-b24d836f2db1" providerId="ADAL" clId="{7DB17F09-10C2-4BFB-8A69-8D594A3A235A}" dt="2024-03-08T11:34:19.315" v="4" actId="47"/>
        <pc:sldMkLst>
          <pc:docMk/>
          <pc:sldMk cId="312075023" sldId="115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4A549-66AE-4714-A89D-F21BDCE83B1E}"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F83D7D26-045C-47E7-AE43-DA54F926B212}">
      <dgm:prSet custT="1"/>
      <dgm:spPr>
        <a:solidFill>
          <a:srgbClr val="2D3D69"/>
        </a:solidFill>
      </dgm:spPr>
      <dgm:t>
        <a:bodyPr/>
        <a:lstStyle/>
        <a:p>
          <a:r>
            <a:rPr lang="en-US" sz="1400" dirty="0"/>
            <a:t>Organ Creator</a:t>
          </a:r>
        </a:p>
      </dgm:t>
    </dgm:pt>
    <dgm:pt modelId="{2146FE8D-8024-46EA-BB1E-28544FF01C8D}" type="parTrans" cxnId="{CA540FE6-6C6D-4D73-967A-E4ED14E66FD9}">
      <dgm:prSet/>
      <dgm:spPr/>
      <dgm:t>
        <a:bodyPr/>
        <a:lstStyle/>
        <a:p>
          <a:endParaRPr lang="en-US"/>
        </a:p>
      </dgm:t>
    </dgm:pt>
    <dgm:pt modelId="{FA694F50-A969-4277-98F7-23B38F730B2F}" type="sibTrans" cxnId="{CA540FE6-6C6D-4D73-967A-E4ED14E66FD9}">
      <dgm:prSet/>
      <dgm:spPr/>
      <dgm:t>
        <a:bodyPr/>
        <a:lstStyle/>
        <a:p>
          <a:endParaRPr lang="en-US"/>
        </a:p>
      </dgm:t>
    </dgm:pt>
    <dgm:pt modelId="{748EDA50-3755-4492-B634-2FAD9A9EFFA2}">
      <dgm:prSet custT="1"/>
      <dgm:spPr>
        <a:solidFill>
          <a:srgbClr val="435A9B"/>
        </a:solidFill>
      </dgm:spPr>
      <dgm:t>
        <a:bodyPr/>
        <a:lstStyle/>
        <a:p>
          <a:r>
            <a:rPr lang="en-US" sz="1300" dirty="0"/>
            <a:t>Augmented – reality journey builder -Metaverse Planner</a:t>
          </a:r>
        </a:p>
      </dgm:t>
    </dgm:pt>
    <dgm:pt modelId="{78560F05-ED3A-45DD-B432-53B045F2582A}" type="parTrans" cxnId="{E168E4A7-D957-4372-89D1-95A10BDBAD3B}">
      <dgm:prSet/>
      <dgm:spPr/>
      <dgm:t>
        <a:bodyPr/>
        <a:lstStyle/>
        <a:p>
          <a:endParaRPr lang="en-US"/>
        </a:p>
      </dgm:t>
    </dgm:pt>
    <dgm:pt modelId="{86B16D46-BCBE-4CBA-ABB9-119A7FB1EED5}" type="sibTrans" cxnId="{E168E4A7-D957-4372-89D1-95A10BDBAD3B}">
      <dgm:prSet/>
      <dgm:spPr/>
      <dgm:t>
        <a:bodyPr/>
        <a:lstStyle/>
        <a:p>
          <a:endParaRPr lang="en-US"/>
        </a:p>
      </dgm:t>
    </dgm:pt>
    <dgm:pt modelId="{A3FCE1EE-DB28-4538-8300-5E55EDD81860}">
      <dgm:prSet custT="1"/>
      <dgm:spPr>
        <a:solidFill>
          <a:srgbClr val="D9AC77"/>
        </a:solidFill>
      </dgm:spPr>
      <dgm:t>
        <a:bodyPr/>
        <a:lstStyle/>
        <a:p>
          <a:r>
            <a:rPr lang="en-US" sz="1400" dirty="0"/>
            <a:t>Biofilm </a:t>
          </a:r>
        </a:p>
        <a:p>
          <a:r>
            <a:rPr lang="en-US" sz="1400" dirty="0"/>
            <a:t>installer</a:t>
          </a:r>
        </a:p>
      </dgm:t>
    </dgm:pt>
    <dgm:pt modelId="{1DC021A3-4BCE-4ACC-8B54-D14D683BB71A}" type="parTrans" cxnId="{84DC952B-A46D-4F61-9385-306ABF36B44C}">
      <dgm:prSet/>
      <dgm:spPr/>
      <dgm:t>
        <a:bodyPr/>
        <a:lstStyle/>
        <a:p>
          <a:endParaRPr lang="en-US"/>
        </a:p>
      </dgm:t>
    </dgm:pt>
    <dgm:pt modelId="{DFC474DC-FD7E-4A6C-9247-597D322CADE7}" type="sibTrans" cxnId="{84DC952B-A46D-4F61-9385-306ABF36B44C}">
      <dgm:prSet/>
      <dgm:spPr/>
      <dgm:t>
        <a:bodyPr/>
        <a:lstStyle/>
        <a:p>
          <a:endParaRPr lang="en-US"/>
        </a:p>
      </dgm:t>
    </dgm:pt>
    <dgm:pt modelId="{63776664-5E44-489C-BEF5-953FF12EF164}">
      <dgm:prSet custT="1"/>
      <dgm:spPr>
        <a:solidFill>
          <a:srgbClr val="8A99C6"/>
        </a:solidFill>
      </dgm:spPr>
      <dgm:t>
        <a:bodyPr/>
        <a:lstStyle/>
        <a:p>
          <a:r>
            <a:rPr lang="en-US" sz="1400"/>
            <a:t>Earthquake forecaster</a:t>
          </a:r>
        </a:p>
      </dgm:t>
    </dgm:pt>
    <dgm:pt modelId="{A06C485F-4323-42D1-8B09-A8318FE672D4}" type="parTrans" cxnId="{DA4622BB-8D78-4874-BF92-744ED2E0A30A}">
      <dgm:prSet/>
      <dgm:spPr/>
      <dgm:t>
        <a:bodyPr/>
        <a:lstStyle/>
        <a:p>
          <a:endParaRPr lang="en-US"/>
        </a:p>
      </dgm:t>
    </dgm:pt>
    <dgm:pt modelId="{4450BD86-E78D-4D1A-98BF-C9EF6649310E}" type="sibTrans" cxnId="{DA4622BB-8D78-4874-BF92-744ED2E0A30A}">
      <dgm:prSet/>
      <dgm:spPr/>
      <dgm:t>
        <a:bodyPr/>
        <a:lstStyle/>
        <a:p>
          <a:endParaRPr lang="en-US"/>
        </a:p>
      </dgm:t>
    </dgm:pt>
    <dgm:pt modelId="{42E15693-6411-425B-A61C-0C050494C055}">
      <dgm:prSet custT="1"/>
      <dgm:spPr>
        <a:solidFill>
          <a:srgbClr val="435A9B"/>
        </a:solidFill>
      </dgm:spPr>
      <dgm:t>
        <a:bodyPr/>
        <a:lstStyle/>
        <a:p>
          <a:r>
            <a:rPr lang="en-US" sz="1400" dirty="0"/>
            <a:t>Makeshift structure engineer</a:t>
          </a:r>
        </a:p>
      </dgm:t>
    </dgm:pt>
    <dgm:pt modelId="{3497EB02-07C3-4620-8ABB-72FEF8F8C25A}" type="parTrans" cxnId="{541CAA11-F8F2-4EC7-BFCE-EC26E4AF8C44}">
      <dgm:prSet/>
      <dgm:spPr/>
      <dgm:t>
        <a:bodyPr/>
        <a:lstStyle/>
        <a:p>
          <a:endParaRPr lang="en-US"/>
        </a:p>
      </dgm:t>
    </dgm:pt>
    <dgm:pt modelId="{7C4D6B6E-8A9B-4076-BD95-8076F8A7C43F}" type="sibTrans" cxnId="{541CAA11-F8F2-4EC7-BFCE-EC26E4AF8C44}">
      <dgm:prSet/>
      <dgm:spPr/>
      <dgm:t>
        <a:bodyPr/>
        <a:lstStyle/>
        <a:p>
          <a:endParaRPr lang="en-US"/>
        </a:p>
      </dgm:t>
    </dgm:pt>
    <dgm:pt modelId="{36513F0C-7A4C-4132-A67F-8321EBE223DE}">
      <dgm:prSet custT="1"/>
      <dgm:spPr>
        <a:solidFill>
          <a:srgbClr val="D9AC77"/>
        </a:solidFill>
      </dgm:spPr>
      <dgm:t>
        <a:bodyPr/>
        <a:lstStyle/>
        <a:p>
          <a:r>
            <a:rPr lang="en-US" sz="1400" dirty="0"/>
            <a:t>Algorithm bias auditor</a:t>
          </a:r>
        </a:p>
      </dgm:t>
    </dgm:pt>
    <dgm:pt modelId="{762CDCDB-4EF0-471B-AE22-D4641A3D4A0B}" type="parTrans" cxnId="{B3A12A2C-BC71-4001-8F59-B86A9F844627}">
      <dgm:prSet/>
      <dgm:spPr/>
      <dgm:t>
        <a:bodyPr/>
        <a:lstStyle/>
        <a:p>
          <a:endParaRPr lang="en-US"/>
        </a:p>
      </dgm:t>
    </dgm:pt>
    <dgm:pt modelId="{83AB3FC1-3349-4F18-A546-ADC38BBD60A4}" type="sibTrans" cxnId="{B3A12A2C-BC71-4001-8F59-B86A9F844627}">
      <dgm:prSet/>
      <dgm:spPr/>
      <dgm:t>
        <a:bodyPr/>
        <a:lstStyle/>
        <a:p>
          <a:endParaRPr lang="en-US"/>
        </a:p>
      </dgm:t>
    </dgm:pt>
    <dgm:pt modelId="{E4374C68-C1DD-4BB5-8331-F6C8D95D42C1}">
      <dgm:prSet custT="1"/>
      <dgm:spPr>
        <a:solidFill>
          <a:srgbClr val="8A99C6"/>
        </a:solidFill>
      </dgm:spPr>
      <dgm:t>
        <a:bodyPr/>
        <a:lstStyle/>
        <a:p>
          <a:r>
            <a:rPr lang="en-US" sz="1400" dirty="0"/>
            <a:t>Rewilder</a:t>
          </a:r>
        </a:p>
      </dgm:t>
    </dgm:pt>
    <dgm:pt modelId="{6AFB1C35-CCD4-448A-840A-E41BF9B04F2F}" type="parTrans" cxnId="{FD67A44E-8AE5-456A-A088-463B8816103D}">
      <dgm:prSet/>
      <dgm:spPr/>
      <dgm:t>
        <a:bodyPr/>
        <a:lstStyle/>
        <a:p>
          <a:endParaRPr lang="en-US"/>
        </a:p>
      </dgm:t>
    </dgm:pt>
    <dgm:pt modelId="{D5A557A9-1E02-427F-92EF-646305D209FD}" type="sibTrans" cxnId="{FD67A44E-8AE5-456A-A088-463B8816103D}">
      <dgm:prSet/>
      <dgm:spPr/>
      <dgm:t>
        <a:bodyPr/>
        <a:lstStyle/>
        <a:p>
          <a:endParaRPr lang="en-US"/>
        </a:p>
      </dgm:t>
    </dgm:pt>
    <dgm:pt modelId="{3CFCC906-E03C-4A7C-A8EF-DFCFEE76F93B}">
      <dgm:prSet custT="1"/>
      <dgm:spPr>
        <a:solidFill>
          <a:srgbClr val="2D3D69"/>
        </a:solidFill>
      </dgm:spPr>
      <dgm:t>
        <a:bodyPr/>
        <a:lstStyle/>
        <a:p>
          <a:r>
            <a:rPr lang="en-US" sz="1400" dirty="0"/>
            <a:t>Human – machine teaming manager</a:t>
          </a:r>
        </a:p>
      </dgm:t>
    </dgm:pt>
    <dgm:pt modelId="{A473DBF4-7083-40E4-B0FE-E7D367F263C0}" type="parTrans" cxnId="{14C2F632-9C32-4DB8-BBE9-7D964CFF9D86}">
      <dgm:prSet/>
      <dgm:spPr/>
      <dgm:t>
        <a:bodyPr/>
        <a:lstStyle/>
        <a:p>
          <a:endParaRPr lang="en-US"/>
        </a:p>
      </dgm:t>
    </dgm:pt>
    <dgm:pt modelId="{FB07CE8F-4F71-490F-8A68-DA7BE1314B9C}" type="sibTrans" cxnId="{14C2F632-9C32-4DB8-BBE9-7D964CFF9D86}">
      <dgm:prSet/>
      <dgm:spPr/>
      <dgm:t>
        <a:bodyPr/>
        <a:lstStyle/>
        <a:p>
          <a:endParaRPr lang="en-US"/>
        </a:p>
      </dgm:t>
    </dgm:pt>
    <dgm:pt modelId="{87FAF899-2325-4126-AFD7-67E604F4EC57}">
      <dgm:prSet custT="1"/>
      <dgm:spPr>
        <a:solidFill>
          <a:srgbClr val="D9AC77"/>
        </a:solidFill>
      </dgm:spPr>
      <dgm:t>
        <a:bodyPr/>
        <a:lstStyle/>
        <a:p>
          <a:r>
            <a:rPr lang="en-US" sz="1400" dirty="0"/>
            <a:t>Digital currency advisor</a:t>
          </a:r>
        </a:p>
      </dgm:t>
    </dgm:pt>
    <dgm:pt modelId="{13AB43C0-853A-4F18-9F94-BB206FFB0B9B}" type="parTrans" cxnId="{1616C36C-ED7E-4379-9F60-D8891559BEFB}">
      <dgm:prSet/>
      <dgm:spPr/>
      <dgm:t>
        <a:bodyPr/>
        <a:lstStyle/>
        <a:p>
          <a:endParaRPr lang="en-US"/>
        </a:p>
      </dgm:t>
    </dgm:pt>
    <dgm:pt modelId="{C679310E-4630-447A-B219-FFFDD2ABCEDE}" type="sibTrans" cxnId="{1616C36C-ED7E-4379-9F60-D8891559BEFB}">
      <dgm:prSet/>
      <dgm:spPr/>
      <dgm:t>
        <a:bodyPr/>
        <a:lstStyle/>
        <a:p>
          <a:endParaRPr lang="en-US"/>
        </a:p>
      </dgm:t>
    </dgm:pt>
    <dgm:pt modelId="{0D8E2445-C38A-4B5C-8348-3BC1D2A37655}">
      <dgm:prSet custT="1"/>
      <dgm:spPr>
        <a:solidFill>
          <a:srgbClr val="8A99C6"/>
        </a:solidFill>
      </dgm:spPr>
      <dgm:t>
        <a:bodyPr/>
        <a:lstStyle/>
        <a:p>
          <a:r>
            <a:rPr lang="en-US" sz="1400" dirty="0"/>
            <a:t>Drone traffic optimizer</a:t>
          </a:r>
        </a:p>
      </dgm:t>
    </dgm:pt>
    <dgm:pt modelId="{7C202615-4578-4A94-81DE-307803581E0E}" type="parTrans" cxnId="{B28F6A7E-110E-4F60-94A8-82F2E19763B5}">
      <dgm:prSet/>
      <dgm:spPr/>
      <dgm:t>
        <a:bodyPr/>
        <a:lstStyle/>
        <a:p>
          <a:endParaRPr lang="en-US"/>
        </a:p>
      </dgm:t>
    </dgm:pt>
    <dgm:pt modelId="{29D1FAD9-7B24-48E0-A9E3-DC6233C47F03}" type="sibTrans" cxnId="{B28F6A7E-110E-4F60-94A8-82F2E19763B5}">
      <dgm:prSet/>
      <dgm:spPr/>
      <dgm:t>
        <a:bodyPr/>
        <a:lstStyle/>
        <a:p>
          <a:endParaRPr lang="en-US"/>
        </a:p>
      </dgm:t>
    </dgm:pt>
    <dgm:pt modelId="{A165AE71-C717-4CAA-8BB4-D632FACCAC86}">
      <dgm:prSet custT="1"/>
      <dgm:spPr>
        <a:solidFill>
          <a:srgbClr val="2D3D69"/>
        </a:solidFill>
      </dgm:spPr>
      <dgm:t>
        <a:bodyPr/>
        <a:lstStyle/>
        <a:p>
          <a:r>
            <a:rPr lang="en-US" sz="1400" dirty="0"/>
            <a:t>Autonomous car mechanic</a:t>
          </a:r>
        </a:p>
      </dgm:t>
    </dgm:pt>
    <dgm:pt modelId="{9E41B135-CC69-4783-999F-E063F9953A09}" type="parTrans" cxnId="{28A33195-3273-4A2F-9D25-1919E1E7EA71}">
      <dgm:prSet/>
      <dgm:spPr/>
      <dgm:t>
        <a:bodyPr/>
        <a:lstStyle/>
        <a:p>
          <a:endParaRPr lang="en-US"/>
        </a:p>
      </dgm:t>
    </dgm:pt>
    <dgm:pt modelId="{762557DC-7F42-4DF9-8D84-194374A4E3F7}" type="sibTrans" cxnId="{28A33195-3273-4A2F-9D25-1919E1E7EA71}">
      <dgm:prSet/>
      <dgm:spPr/>
      <dgm:t>
        <a:bodyPr/>
        <a:lstStyle/>
        <a:p>
          <a:endParaRPr lang="en-US"/>
        </a:p>
      </dgm:t>
    </dgm:pt>
    <dgm:pt modelId="{82D895A4-04E4-4680-A352-8FA77D5DB039}">
      <dgm:prSet custT="1"/>
      <dgm:spPr>
        <a:solidFill>
          <a:srgbClr val="435A9B"/>
        </a:solidFill>
      </dgm:spPr>
      <dgm:t>
        <a:bodyPr/>
        <a:lstStyle/>
        <a:p>
          <a:r>
            <a:rPr lang="en-US" sz="1400" dirty="0"/>
            <a:t>Smart home design manger</a:t>
          </a:r>
        </a:p>
      </dgm:t>
    </dgm:pt>
    <dgm:pt modelId="{3CFE9C5B-7C4C-4369-B467-08D16B488714}" type="parTrans" cxnId="{640C4641-3A32-4889-909A-EAA649957901}">
      <dgm:prSet/>
      <dgm:spPr/>
      <dgm:t>
        <a:bodyPr/>
        <a:lstStyle/>
        <a:p>
          <a:endParaRPr lang="en-GB"/>
        </a:p>
      </dgm:t>
    </dgm:pt>
    <dgm:pt modelId="{4461F7E2-04E4-4C92-BFDA-B1892D0647DB}" type="sibTrans" cxnId="{640C4641-3A32-4889-909A-EAA649957901}">
      <dgm:prSet/>
      <dgm:spPr/>
      <dgm:t>
        <a:bodyPr/>
        <a:lstStyle/>
        <a:p>
          <a:endParaRPr lang="en-GB"/>
        </a:p>
      </dgm:t>
    </dgm:pt>
    <dgm:pt modelId="{1566C9C7-B7EA-49E7-BE59-386CD0139D37}">
      <dgm:prSet custT="1"/>
      <dgm:spPr>
        <a:solidFill>
          <a:srgbClr val="8A99C6"/>
        </a:solidFill>
      </dgm:spPr>
      <dgm:t>
        <a:bodyPr/>
        <a:lstStyle/>
        <a:p>
          <a:r>
            <a:rPr lang="en-US" sz="1400" dirty="0"/>
            <a:t>Agile Supply chain worker</a:t>
          </a:r>
        </a:p>
      </dgm:t>
    </dgm:pt>
    <dgm:pt modelId="{DDECE90A-62E5-4C5E-8232-C96EF807010F}" type="parTrans" cxnId="{4113FC64-3E8A-4C80-899A-106623026328}">
      <dgm:prSet/>
      <dgm:spPr/>
      <dgm:t>
        <a:bodyPr/>
        <a:lstStyle/>
        <a:p>
          <a:endParaRPr lang="en-GB"/>
        </a:p>
      </dgm:t>
    </dgm:pt>
    <dgm:pt modelId="{ECB18713-8922-4CE8-AAD6-6AF9790AD5C2}" type="sibTrans" cxnId="{4113FC64-3E8A-4C80-899A-106623026328}">
      <dgm:prSet/>
      <dgm:spPr/>
      <dgm:t>
        <a:bodyPr/>
        <a:lstStyle/>
        <a:p>
          <a:endParaRPr lang="en-GB"/>
        </a:p>
      </dgm:t>
    </dgm:pt>
    <dgm:pt modelId="{3A3FC186-20A3-477E-9E5E-E7FA4A01BCF3}">
      <dgm:prSet custT="1"/>
      <dgm:spPr>
        <a:solidFill>
          <a:srgbClr val="D9AC77"/>
        </a:solidFill>
      </dgm:spPr>
      <dgm:t>
        <a:bodyPr/>
        <a:lstStyle/>
        <a:p>
          <a:r>
            <a:rPr lang="en-US" sz="1400" dirty="0"/>
            <a:t>Trash/waste engineer</a:t>
          </a:r>
        </a:p>
      </dgm:t>
    </dgm:pt>
    <dgm:pt modelId="{E149C90E-2B61-4AA3-92EA-E1818E963994}" type="parTrans" cxnId="{4C1D8A51-F4F1-4F6B-9C44-BFAA59569D01}">
      <dgm:prSet/>
      <dgm:spPr/>
      <dgm:t>
        <a:bodyPr/>
        <a:lstStyle/>
        <a:p>
          <a:endParaRPr lang="en-GB"/>
        </a:p>
      </dgm:t>
    </dgm:pt>
    <dgm:pt modelId="{70CB40A5-F6DD-48C2-80A1-EE5D84C0BFF2}" type="sibTrans" cxnId="{4C1D8A51-F4F1-4F6B-9C44-BFAA59569D01}">
      <dgm:prSet/>
      <dgm:spPr/>
      <dgm:t>
        <a:bodyPr/>
        <a:lstStyle/>
        <a:p>
          <a:endParaRPr lang="en-GB"/>
        </a:p>
      </dgm:t>
    </dgm:pt>
    <dgm:pt modelId="{65BA52CC-1885-4787-933D-B1AB0C57885B}" type="pres">
      <dgm:prSet presAssocID="{3C64A549-66AE-4714-A89D-F21BDCE83B1E}" presName="diagram" presStyleCnt="0">
        <dgm:presLayoutVars>
          <dgm:dir/>
          <dgm:resizeHandles val="exact"/>
        </dgm:presLayoutVars>
      </dgm:prSet>
      <dgm:spPr/>
    </dgm:pt>
    <dgm:pt modelId="{6CDB67E8-974B-40B1-9852-6214C3267802}" type="pres">
      <dgm:prSet presAssocID="{F83D7D26-045C-47E7-AE43-DA54F926B212}" presName="node" presStyleLbl="node1" presStyleIdx="0" presStyleCnt="14">
        <dgm:presLayoutVars>
          <dgm:bulletEnabled val="1"/>
        </dgm:presLayoutVars>
      </dgm:prSet>
      <dgm:spPr/>
    </dgm:pt>
    <dgm:pt modelId="{0AFB90A1-BCDB-478D-85E8-6CC6EE3BE0E4}" type="pres">
      <dgm:prSet presAssocID="{FA694F50-A969-4277-98F7-23B38F730B2F}" presName="sibTrans" presStyleCnt="0"/>
      <dgm:spPr/>
    </dgm:pt>
    <dgm:pt modelId="{832D3706-C8A2-4336-83AB-D7215A79B453}" type="pres">
      <dgm:prSet presAssocID="{748EDA50-3755-4492-B634-2FAD9A9EFFA2}" presName="node" presStyleLbl="node1" presStyleIdx="1" presStyleCnt="14">
        <dgm:presLayoutVars>
          <dgm:bulletEnabled val="1"/>
        </dgm:presLayoutVars>
      </dgm:prSet>
      <dgm:spPr/>
    </dgm:pt>
    <dgm:pt modelId="{B4FC19CA-364F-461E-B39E-3DB0FE29935B}" type="pres">
      <dgm:prSet presAssocID="{86B16D46-BCBE-4CBA-ABB9-119A7FB1EED5}" presName="sibTrans" presStyleCnt="0"/>
      <dgm:spPr/>
    </dgm:pt>
    <dgm:pt modelId="{8C4C760E-758D-46A9-88DA-115D3AD94346}" type="pres">
      <dgm:prSet presAssocID="{A3FCE1EE-DB28-4538-8300-5E55EDD81860}" presName="node" presStyleLbl="node1" presStyleIdx="2" presStyleCnt="14">
        <dgm:presLayoutVars>
          <dgm:bulletEnabled val="1"/>
        </dgm:presLayoutVars>
      </dgm:prSet>
      <dgm:spPr/>
    </dgm:pt>
    <dgm:pt modelId="{D8801597-17ED-4527-9AE1-78F36340D9D6}" type="pres">
      <dgm:prSet presAssocID="{DFC474DC-FD7E-4A6C-9247-597D322CADE7}" presName="sibTrans" presStyleCnt="0"/>
      <dgm:spPr/>
    </dgm:pt>
    <dgm:pt modelId="{B46DBA9C-9C74-4771-9589-C30C2845E87A}" type="pres">
      <dgm:prSet presAssocID="{63776664-5E44-489C-BEF5-953FF12EF164}" presName="node" presStyleLbl="node1" presStyleIdx="3" presStyleCnt="14">
        <dgm:presLayoutVars>
          <dgm:bulletEnabled val="1"/>
        </dgm:presLayoutVars>
      </dgm:prSet>
      <dgm:spPr/>
    </dgm:pt>
    <dgm:pt modelId="{1CF317FD-A3C2-4A2B-9289-FCC1AAE18391}" type="pres">
      <dgm:prSet presAssocID="{4450BD86-E78D-4D1A-98BF-C9EF6649310E}" presName="sibTrans" presStyleCnt="0"/>
      <dgm:spPr/>
    </dgm:pt>
    <dgm:pt modelId="{1C026BFD-B4EA-4F9E-B193-294AC3EA924C}" type="pres">
      <dgm:prSet presAssocID="{42E15693-6411-425B-A61C-0C050494C055}" presName="node" presStyleLbl="node1" presStyleIdx="4" presStyleCnt="14">
        <dgm:presLayoutVars>
          <dgm:bulletEnabled val="1"/>
        </dgm:presLayoutVars>
      </dgm:prSet>
      <dgm:spPr/>
    </dgm:pt>
    <dgm:pt modelId="{36406D12-34B9-46A1-875F-D2C006EA0BA8}" type="pres">
      <dgm:prSet presAssocID="{7C4D6B6E-8A9B-4076-BD95-8076F8A7C43F}" presName="sibTrans" presStyleCnt="0"/>
      <dgm:spPr/>
    </dgm:pt>
    <dgm:pt modelId="{10A55E0A-1B07-4E6F-9166-4BE1301180B2}" type="pres">
      <dgm:prSet presAssocID="{36513F0C-7A4C-4132-A67F-8321EBE223DE}" presName="node" presStyleLbl="node1" presStyleIdx="5" presStyleCnt="14">
        <dgm:presLayoutVars>
          <dgm:bulletEnabled val="1"/>
        </dgm:presLayoutVars>
      </dgm:prSet>
      <dgm:spPr/>
    </dgm:pt>
    <dgm:pt modelId="{F45AE677-7D5B-4B80-81DA-D30CBB7B2A36}" type="pres">
      <dgm:prSet presAssocID="{83AB3FC1-3349-4F18-A546-ADC38BBD60A4}" presName="sibTrans" presStyleCnt="0"/>
      <dgm:spPr/>
    </dgm:pt>
    <dgm:pt modelId="{2BE62F35-FD38-4CBD-92BD-A3738EDD8B99}" type="pres">
      <dgm:prSet presAssocID="{E4374C68-C1DD-4BB5-8331-F6C8D95D42C1}" presName="node" presStyleLbl="node1" presStyleIdx="6" presStyleCnt="14">
        <dgm:presLayoutVars>
          <dgm:bulletEnabled val="1"/>
        </dgm:presLayoutVars>
      </dgm:prSet>
      <dgm:spPr/>
    </dgm:pt>
    <dgm:pt modelId="{E29C1A83-73F6-4148-AEC2-6239DA2BCFEA}" type="pres">
      <dgm:prSet presAssocID="{D5A557A9-1E02-427F-92EF-646305D209FD}" presName="sibTrans" presStyleCnt="0"/>
      <dgm:spPr/>
    </dgm:pt>
    <dgm:pt modelId="{6AF55576-FB35-4A32-A728-CBC0E0877FF3}" type="pres">
      <dgm:prSet presAssocID="{3CFCC906-E03C-4A7C-A8EF-DFCFEE76F93B}" presName="node" presStyleLbl="node1" presStyleIdx="7" presStyleCnt="14">
        <dgm:presLayoutVars>
          <dgm:bulletEnabled val="1"/>
        </dgm:presLayoutVars>
      </dgm:prSet>
      <dgm:spPr/>
    </dgm:pt>
    <dgm:pt modelId="{55264216-C3CB-4C9F-BD70-063FB1B895A2}" type="pres">
      <dgm:prSet presAssocID="{FB07CE8F-4F71-490F-8A68-DA7BE1314B9C}" presName="sibTrans" presStyleCnt="0"/>
      <dgm:spPr/>
    </dgm:pt>
    <dgm:pt modelId="{64B94918-8656-486C-ABEA-64DDDCB37AAD}" type="pres">
      <dgm:prSet presAssocID="{87FAF899-2325-4126-AFD7-67E604F4EC57}" presName="node" presStyleLbl="node1" presStyleIdx="8" presStyleCnt="14">
        <dgm:presLayoutVars>
          <dgm:bulletEnabled val="1"/>
        </dgm:presLayoutVars>
      </dgm:prSet>
      <dgm:spPr/>
    </dgm:pt>
    <dgm:pt modelId="{03F18281-1D13-4C98-8F65-123AB0C7FE89}" type="pres">
      <dgm:prSet presAssocID="{C679310E-4630-447A-B219-FFFDD2ABCEDE}" presName="sibTrans" presStyleCnt="0"/>
      <dgm:spPr/>
    </dgm:pt>
    <dgm:pt modelId="{51F97599-2C91-438C-AA8D-3ED214543F8F}" type="pres">
      <dgm:prSet presAssocID="{0D8E2445-C38A-4B5C-8348-3BC1D2A37655}" presName="node" presStyleLbl="node1" presStyleIdx="9" presStyleCnt="14">
        <dgm:presLayoutVars>
          <dgm:bulletEnabled val="1"/>
        </dgm:presLayoutVars>
      </dgm:prSet>
      <dgm:spPr/>
    </dgm:pt>
    <dgm:pt modelId="{8A8AC94D-1FE4-49E3-B7D5-89B25323143C}" type="pres">
      <dgm:prSet presAssocID="{29D1FAD9-7B24-48E0-A9E3-DC6233C47F03}" presName="sibTrans" presStyleCnt="0"/>
      <dgm:spPr/>
    </dgm:pt>
    <dgm:pt modelId="{4E84A564-1341-4C99-96F8-D38E1DECC428}" type="pres">
      <dgm:prSet presAssocID="{A165AE71-C717-4CAA-8BB4-D632FACCAC86}" presName="node" presStyleLbl="node1" presStyleIdx="10" presStyleCnt="14">
        <dgm:presLayoutVars>
          <dgm:bulletEnabled val="1"/>
        </dgm:presLayoutVars>
      </dgm:prSet>
      <dgm:spPr/>
    </dgm:pt>
    <dgm:pt modelId="{05644549-440C-439A-95D9-1CE57B070770}" type="pres">
      <dgm:prSet presAssocID="{762557DC-7F42-4DF9-8D84-194374A4E3F7}" presName="sibTrans" presStyleCnt="0"/>
      <dgm:spPr/>
    </dgm:pt>
    <dgm:pt modelId="{8DB3FA90-7AC9-47D4-B17F-B85FCF9DED27}" type="pres">
      <dgm:prSet presAssocID="{82D895A4-04E4-4680-A352-8FA77D5DB039}" presName="node" presStyleLbl="node1" presStyleIdx="11" presStyleCnt="14">
        <dgm:presLayoutVars>
          <dgm:bulletEnabled val="1"/>
        </dgm:presLayoutVars>
      </dgm:prSet>
      <dgm:spPr/>
    </dgm:pt>
    <dgm:pt modelId="{59D73ABF-4BB2-4208-AA27-CF28102C31EA}" type="pres">
      <dgm:prSet presAssocID="{4461F7E2-04E4-4C92-BFDA-B1892D0647DB}" presName="sibTrans" presStyleCnt="0"/>
      <dgm:spPr/>
    </dgm:pt>
    <dgm:pt modelId="{B829C8F2-7766-4BF4-936D-A5DABE049154}" type="pres">
      <dgm:prSet presAssocID="{1566C9C7-B7EA-49E7-BE59-386CD0139D37}" presName="node" presStyleLbl="node1" presStyleIdx="12" presStyleCnt="14">
        <dgm:presLayoutVars>
          <dgm:bulletEnabled val="1"/>
        </dgm:presLayoutVars>
      </dgm:prSet>
      <dgm:spPr/>
    </dgm:pt>
    <dgm:pt modelId="{3B3B2F3C-16E6-4696-8E00-7E47700D88D5}" type="pres">
      <dgm:prSet presAssocID="{ECB18713-8922-4CE8-AAD6-6AF9790AD5C2}" presName="sibTrans" presStyleCnt="0"/>
      <dgm:spPr/>
    </dgm:pt>
    <dgm:pt modelId="{8D5149E9-E21D-4229-837C-0844EB3457A2}" type="pres">
      <dgm:prSet presAssocID="{3A3FC186-20A3-477E-9E5E-E7FA4A01BCF3}" presName="node" presStyleLbl="node1" presStyleIdx="13" presStyleCnt="14">
        <dgm:presLayoutVars>
          <dgm:bulletEnabled val="1"/>
        </dgm:presLayoutVars>
      </dgm:prSet>
      <dgm:spPr/>
    </dgm:pt>
  </dgm:ptLst>
  <dgm:cxnLst>
    <dgm:cxn modelId="{99677111-FEFF-40F6-9AC4-E326B580E16F}" type="presOf" srcId="{3C64A549-66AE-4714-A89D-F21BDCE83B1E}" destId="{65BA52CC-1885-4787-933D-B1AB0C57885B}" srcOrd="0" destOrd="0" presId="urn:microsoft.com/office/officeart/2005/8/layout/default"/>
    <dgm:cxn modelId="{541CAA11-F8F2-4EC7-BFCE-EC26E4AF8C44}" srcId="{3C64A549-66AE-4714-A89D-F21BDCE83B1E}" destId="{42E15693-6411-425B-A61C-0C050494C055}" srcOrd="4" destOrd="0" parTransId="{3497EB02-07C3-4620-8ABB-72FEF8F8C25A}" sibTransId="{7C4D6B6E-8A9B-4076-BD95-8076F8A7C43F}"/>
    <dgm:cxn modelId="{1FEE3C13-D1C0-496C-9A6F-095BE48D40E1}" type="presOf" srcId="{3CFCC906-E03C-4A7C-A8EF-DFCFEE76F93B}" destId="{6AF55576-FB35-4A32-A728-CBC0E0877FF3}" srcOrd="0" destOrd="0" presId="urn:microsoft.com/office/officeart/2005/8/layout/default"/>
    <dgm:cxn modelId="{84DC952B-A46D-4F61-9385-306ABF36B44C}" srcId="{3C64A549-66AE-4714-A89D-F21BDCE83B1E}" destId="{A3FCE1EE-DB28-4538-8300-5E55EDD81860}" srcOrd="2" destOrd="0" parTransId="{1DC021A3-4BCE-4ACC-8B54-D14D683BB71A}" sibTransId="{DFC474DC-FD7E-4A6C-9247-597D322CADE7}"/>
    <dgm:cxn modelId="{B3A12A2C-BC71-4001-8F59-B86A9F844627}" srcId="{3C64A549-66AE-4714-A89D-F21BDCE83B1E}" destId="{36513F0C-7A4C-4132-A67F-8321EBE223DE}" srcOrd="5" destOrd="0" parTransId="{762CDCDB-4EF0-471B-AE22-D4641A3D4A0B}" sibTransId="{83AB3FC1-3349-4F18-A546-ADC38BBD60A4}"/>
    <dgm:cxn modelId="{14C2F632-9C32-4DB8-BBE9-7D964CFF9D86}" srcId="{3C64A549-66AE-4714-A89D-F21BDCE83B1E}" destId="{3CFCC906-E03C-4A7C-A8EF-DFCFEE76F93B}" srcOrd="7" destOrd="0" parTransId="{A473DBF4-7083-40E4-B0FE-E7D367F263C0}" sibTransId="{FB07CE8F-4F71-490F-8A68-DA7BE1314B9C}"/>
    <dgm:cxn modelId="{4D150136-DD60-426B-B492-54FAB77FB844}" type="presOf" srcId="{1566C9C7-B7EA-49E7-BE59-386CD0139D37}" destId="{B829C8F2-7766-4BF4-936D-A5DABE049154}" srcOrd="0" destOrd="0" presId="urn:microsoft.com/office/officeart/2005/8/layout/default"/>
    <dgm:cxn modelId="{48D0475E-D241-4F1F-A055-749C375BC291}" type="presOf" srcId="{82D895A4-04E4-4680-A352-8FA77D5DB039}" destId="{8DB3FA90-7AC9-47D4-B17F-B85FCF9DED27}" srcOrd="0" destOrd="0" presId="urn:microsoft.com/office/officeart/2005/8/layout/default"/>
    <dgm:cxn modelId="{640C4641-3A32-4889-909A-EAA649957901}" srcId="{3C64A549-66AE-4714-A89D-F21BDCE83B1E}" destId="{82D895A4-04E4-4680-A352-8FA77D5DB039}" srcOrd="11" destOrd="0" parTransId="{3CFE9C5B-7C4C-4369-B467-08D16B488714}" sibTransId="{4461F7E2-04E4-4C92-BFDA-B1892D0647DB}"/>
    <dgm:cxn modelId="{7301CD63-C776-4F54-868D-A5DACF3A6F29}" type="presOf" srcId="{87FAF899-2325-4126-AFD7-67E604F4EC57}" destId="{64B94918-8656-486C-ABEA-64DDDCB37AAD}" srcOrd="0" destOrd="0" presId="urn:microsoft.com/office/officeart/2005/8/layout/default"/>
    <dgm:cxn modelId="{4113FC64-3E8A-4C80-899A-106623026328}" srcId="{3C64A549-66AE-4714-A89D-F21BDCE83B1E}" destId="{1566C9C7-B7EA-49E7-BE59-386CD0139D37}" srcOrd="12" destOrd="0" parTransId="{DDECE90A-62E5-4C5E-8232-C96EF807010F}" sibTransId="{ECB18713-8922-4CE8-AAD6-6AF9790AD5C2}"/>
    <dgm:cxn modelId="{1616C36C-ED7E-4379-9F60-D8891559BEFB}" srcId="{3C64A549-66AE-4714-A89D-F21BDCE83B1E}" destId="{87FAF899-2325-4126-AFD7-67E604F4EC57}" srcOrd="8" destOrd="0" parTransId="{13AB43C0-853A-4F18-9F94-BB206FFB0B9B}" sibTransId="{C679310E-4630-447A-B219-FFFDD2ABCEDE}"/>
    <dgm:cxn modelId="{FD67A44E-8AE5-456A-A088-463B8816103D}" srcId="{3C64A549-66AE-4714-A89D-F21BDCE83B1E}" destId="{E4374C68-C1DD-4BB5-8331-F6C8D95D42C1}" srcOrd="6" destOrd="0" parTransId="{6AFB1C35-CCD4-448A-840A-E41BF9B04F2F}" sibTransId="{D5A557A9-1E02-427F-92EF-646305D209FD}"/>
    <dgm:cxn modelId="{4C1D8A51-F4F1-4F6B-9C44-BFAA59569D01}" srcId="{3C64A549-66AE-4714-A89D-F21BDCE83B1E}" destId="{3A3FC186-20A3-477E-9E5E-E7FA4A01BCF3}" srcOrd="13" destOrd="0" parTransId="{E149C90E-2B61-4AA3-92EA-E1818E963994}" sibTransId="{70CB40A5-F6DD-48C2-80A1-EE5D84C0BFF2}"/>
    <dgm:cxn modelId="{B28F6A7E-110E-4F60-94A8-82F2E19763B5}" srcId="{3C64A549-66AE-4714-A89D-F21BDCE83B1E}" destId="{0D8E2445-C38A-4B5C-8348-3BC1D2A37655}" srcOrd="9" destOrd="0" parTransId="{7C202615-4578-4A94-81DE-307803581E0E}" sibTransId="{29D1FAD9-7B24-48E0-A9E3-DC6233C47F03}"/>
    <dgm:cxn modelId="{D8900A88-36D8-4012-A452-6B1ACDB44DD8}" type="presOf" srcId="{42E15693-6411-425B-A61C-0C050494C055}" destId="{1C026BFD-B4EA-4F9E-B193-294AC3EA924C}" srcOrd="0" destOrd="0" presId="urn:microsoft.com/office/officeart/2005/8/layout/default"/>
    <dgm:cxn modelId="{38737088-3B95-4812-B074-A8BBB8571DCA}" type="presOf" srcId="{F83D7D26-045C-47E7-AE43-DA54F926B212}" destId="{6CDB67E8-974B-40B1-9852-6214C3267802}" srcOrd="0" destOrd="0" presId="urn:microsoft.com/office/officeart/2005/8/layout/default"/>
    <dgm:cxn modelId="{7A5DFE91-0C65-4E40-8ED1-7EF60EF4E660}" type="presOf" srcId="{63776664-5E44-489C-BEF5-953FF12EF164}" destId="{B46DBA9C-9C74-4771-9589-C30C2845E87A}" srcOrd="0" destOrd="0" presId="urn:microsoft.com/office/officeart/2005/8/layout/default"/>
    <dgm:cxn modelId="{720DBA94-83CF-4E42-B12C-B2D511D25008}" type="presOf" srcId="{3A3FC186-20A3-477E-9E5E-E7FA4A01BCF3}" destId="{8D5149E9-E21D-4229-837C-0844EB3457A2}" srcOrd="0" destOrd="0" presId="urn:microsoft.com/office/officeart/2005/8/layout/default"/>
    <dgm:cxn modelId="{94480495-3C2C-4B3B-A7DE-C0E10DB35E82}" type="presOf" srcId="{E4374C68-C1DD-4BB5-8331-F6C8D95D42C1}" destId="{2BE62F35-FD38-4CBD-92BD-A3738EDD8B99}" srcOrd="0" destOrd="0" presId="urn:microsoft.com/office/officeart/2005/8/layout/default"/>
    <dgm:cxn modelId="{28A33195-3273-4A2F-9D25-1919E1E7EA71}" srcId="{3C64A549-66AE-4714-A89D-F21BDCE83B1E}" destId="{A165AE71-C717-4CAA-8BB4-D632FACCAC86}" srcOrd="10" destOrd="0" parTransId="{9E41B135-CC69-4783-999F-E063F9953A09}" sibTransId="{762557DC-7F42-4DF9-8D84-194374A4E3F7}"/>
    <dgm:cxn modelId="{47436AA4-670C-46B4-A42C-C9A18573DAC5}" type="presOf" srcId="{36513F0C-7A4C-4132-A67F-8321EBE223DE}" destId="{10A55E0A-1B07-4E6F-9166-4BE1301180B2}" srcOrd="0" destOrd="0" presId="urn:microsoft.com/office/officeart/2005/8/layout/default"/>
    <dgm:cxn modelId="{E168E4A7-D957-4372-89D1-95A10BDBAD3B}" srcId="{3C64A549-66AE-4714-A89D-F21BDCE83B1E}" destId="{748EDA50-3755-4492-B634-2FAD9A9EFFA2}" srcOrd="1" destOrd="0" parTransId="{78560F05-ED3A-45DD-B432-53B045F2582A}" sibTransId="{86B16D46-BCBE-4CBA-ABB9-119A7FB1EED5}"/>
    <dgm:cxn modelId="{702380AB-C2B7-4FD6-AC0F-B67734CDBF36}" type="presOf" srcId="{748EDA50-3755-4492-B634-2FAD9A9EFFA2}" destId="{832D3706-C8A2-4336-83AB-D7215A79B453}" srcOrd="0" destOrd="0" presId="urn:microsoft.com/office/officeart/2005/8/layout/default"/>
    <dgm:cxn modelId="{DA4622BB-8D78-4874-BF92-744ED2E0A30A}" srcId="{3C64A549-66AE-4714-A89D-F21BDCE83B1E}" destId="{63776664-5E44-489C-BEF5-953FF12EF164}" srcOrd="3" destOrd="0" parTransId="{A06C485F-4323-42D1-8B09-A8318FE672D4}" sibTransId="{4450BD86-E78D-4D1A-98BF-C9EF6649310E}"/>
    <dgm:cxn modelId="{BB8F21C3-8027-449A-AB3B-CA1B790382E2}" type="presOf" srcId="{A3FCE1EE-DB28-4538-8300-5E55EDD81860}" destId="{8C4C760E-758D-46A9-88DA-115D3AD94346}" srcOrd="0" destOrd="0" presId="urn:microsoft.com/office/officeart/2005/8/layout/default"/>
    <dgm:cxn modelId="{CA540FE6-6C6D-4D73-967A-E4ED14E66FD9}" srcId="{3C64A549-66AE-4714-A89D-F21BDCE83B1E}" destId="{F83D7D26-045C-47E7-AE43-DA54F926B212}" srcOrd="0" destOrd="0" parTransId="{2146FE8D-8024-46EA-BB1E-28544FF01C8D}" sibTransId="{FA694F50-A969-4277-98F7-23B38F730B2F}"/>
    <dgm:cxn modelId="{6D78B2E8-0866-4B86-AF78-747249680E54}" type="presOf" srcId="{0D8E2445-C38A-4B5C-8348-3BC1D2A37655}" destId="{51F97599-2C91-438C-AA8D-3ED214543F8F}" srcOrd="0" destOrd="0" presId="urn:microsoft.com/office/officeart/2005/8/layout/default"/>
    <dgm:cxn modelId="{910618F4-9545-4683-8ABE-DB368B3159C0}" type="presOf" srcId="{A165AE71-C717-4CAA-8BB4-D632FACCAC86}" destId="{4E84A564-1341-4C99-96F8-D38E1DECC428}" srcOrd="0" destOrd="0" presId="urn:microsoft.com/office/officeart/2005/8/layout/default"/>
    <dgm:cxn modelId="{3CCB65DB-6D7B-4668-B012-A36EBC6F699A}" type="presParOf" srcId="{65BA52CC-1885-4787-933D-B1AB0C57885B}" destId="{6CDB67E8-974B-40B1-9852-6214C3267802}" srcOrd="0" destOrd="0" presId="urn:microsoft.com/office/officeart/2005/8/layout/default"/>
    <dgm:cxn modelId="{509C0914-57A4-409A-A14A-F86B16E74090}" type="presParOf" srcId="{65BA52CC-1885-4787-933D-B1AB0C57885B}" destId="{0AFB90A1-BCDB-478D-85E8-6CC6EE3BE0E4}" srcOrd="1" destOrd="0" presId="urn:microsoft.com/office/officeart/2005/8/layout/default"/>
    <dgm:cxn modelId="{01A6FE2E-8A76-4837-9884-0F43F586BE14}" type="presParOf" srcId="{65BA52CC-1885-4787-933D-B1AB0C57885B}" destId="{832D3706-C8A2-4336-83AB-D7215A79B453}" srcOrd="2" destOrd="0" presId="urn:microsoft.com/office/officeart/2005/8/layout/default"/>
    <dgm:cxn modelId="{C92E8176-4096-4C74-AB58-1978DA60E7F9}" type="presParOf" srcId="{65BA52CC-1885-4787-933D-B1AB0C57885B}" destId="{B4FC19CA-364F-461E-B39E-3DB0FE29935B}" srcOrd="3" destOrd="0" presId="urn:microsoft.com/office/officeart/2005/8/layout/default"/>
    <dgm:cxn modelId="{17F84AE2-B18C-413C-A923-F5460820AC63}" type="presParOf" srcId="{65BA52CC-1885-4787-933D-B1AB0C57885B}" destId="{8C4C760E-758D-46A9-88DA-115D3AD94346}" srcOrd="4" destOrd="0" presId="urn:microsoft.com/office/officeart/2005/8/layout/default"/>
    <dgm:cxn modelId="{B61A2014-98CF-401C-B81A-1F963FABCA47}" type="presParOf" srcId="{65BA52CC-1885-4787-933D-B1AB0C57885B}" destId="{D8801597-17ED-4527-9AE1-78F36340D9D6}" srcOrd="5" destOrd="0" presId="urn:microsoft.com/office/officeart/2005/8/layout/default"/>
    <dgm:cxn modelId="{56B62563-61EC-49A4-9DFC-73E4DBAB212E}" type="presParOf" srcId="{65BA52CC-1885-4787-933D-B1AB0C57885B}" destId="{B46DBA9C-9C74-4771-9589-C30C2845E87A}" srcOrd="6" destOrd="0" presId="urn:microsoft.com/office/officeart/2005/8/layout/default"/>
    <dgm:cxn modelId="{CE4FDDF0-6F3F-48D2-A4DD-38F62081AB57}" type="presParOf" srcId="{65BA52CC-1885-4787-933D-B1AB0C57885B}" destId="{1CF317FD-A3C2-4A2B-9289-FCC1AAE18391}" srcOrd="7" destOrd="0" presId="urn:microsoft.com/office/officeart/2005/8/layout/default"/>
    <dgm:cxn modelId="{9252B731-C7D7-487A-BC5D-7E0B3F7AE775}" type="presParOf" srcId="{65BA52CC-1885-4787-933D-B1AB0C57885B}" destId="{1C026BFD-B4EA-4F9E-B193-294AC3EA924C}" srcOrd="8" destOrd="0" presId="urn:microsoft.com/office/officeart/2005/8/layout/default"/>
    <dgm:cxn modelId="{49680EF4-8E0F-43E6-AA10-F056501F5674}" type="presParOf" srcId="{65BA52CC-1885-4787-933D-B1AB0C57885B}" destId="{36406D12-34B9-46A1-875F-D2C006EA0BA8}" srcOrd="9" destOrd="0" presId="urn:microsoft.com/office/officeart/2005/8/layout/default"/>
    <dgm:cxn modelId="{F8B22802-F0B6-4B8D-A471-FF9C723EAE6B}" type="presParOf" srcId="{65BA52CC-1885-4787-933D-B1AB0C57885B}" destId="{10A55E0A-1B07-4E6F-9166-4BE1301180B2}" srcOrd="10" destOrd="0" presId="urn:microsoft.com/office/officeart/2005/8/layout/default"/>
    <dgm:cxn modelId="{25DAED0A-5420-4D85-9FA9-B9F3629AEFAD}" type="presParOf" srcId="{65BA52CC-1885-4787-933D-B1AB0C57885B}" destId="{F45AE677-7D5B-4B80-81DA-D30CBB7B2A36}" srcOrd="11" destOrd="0" presId="urn:microsoft.com/office/officeart/2005/8/layout/default"/>
    <dgm:cxn modelId="{96722084-2324-47A3-8061-EF8AAA388D82}" type="presParOf" srcId="{65BA52CC-1885-4787-933D-B1AB0C57885B}" destId="{2BE62F35-FD38-4CBD-92BD-A3738EDD8B99}" srcOrd="12" destOrd="0" presId="urn:microsoft.com/office/officeart/2005/8/layout/default"/>
    <dgm:cxn modelId="{FD786F85-8643-4167-A605-A1240AD08E8C}" type="presParOf" srcId="{65BA52CC-1885-4787-933D-B1AB0C57885B}" destId="{E29C1A83-73F6-4148-AEC2-6239DA2BCFEA}" srcOrd="13" destOrd="0" presId="urn:microsoft.com/office/officeart/2005/8/layout/default"/>
    <dgm:cxn modelId="{19099A12-8556-46C7-B305-DAA6077B1ED4}" type="presParOf" srcId="{65BA52CC-1885-4787-933D-B1AB0C57885B}" destId="{6AF55576-FB35-4A32-A728-CBC0E0877FF3}" srcOrd="14" destOrd="0" presId="urn:microsoft.com/office/officeart/2005/8/layout/default"/>
    <dgm:cxn modelId="{DE8268E0-4B6B-43E0-8DE3-523A77F3CFF2}" type="presParOf" srcId="{65BA52CC-1885-4787-933D-B1AB0C57885B}" destId="{55264216-C3CB-4C9F-BD70-063FB1B895A2}" srcOrd="15" destOrd="0" presId="urn:microsoft.com/office/officeart/2005/8/layout/default"/>
    <dgm:cxn modelId="{7275FB3B-56CF-4DE7-B90D-B0577FD036E1}" type="presParOf" srcId="{65BA52CC-1885-4787-933D-B1AB0C57885B}" destId="{64B94918-8656-486C-ABEA-64DDDCB37AAD}" srcOrd="16" destOrd="0" presId="urn:microsoft.com/office/officeart/2005/8/layout/default"/>
    <dgm:cxn modelId="{BBC34F2B-3C6F-4BA3-AB70-6101AE290E06}" type="presParOf" srcId="{65BA52CC-1885-4787-933D-B1AB0C57885B}" destId="{03F18281-1D13-4C98-8F65-123AB0C7FE89}" srcOrd="17" destOrd="0" presId="urn:microsoft.com/office/officeart/2005/8/layout/default"/>
    <dgm:cxn modelId="{E79A7418-DB20-420A-9805-1785298A2CB1}" type="presParOf" srcId="{65BA52CC-1885-4787-933D-B1AB0C57885B}" destId="{51F97599-2C91-438C-AA8D-3ED214543F8F}" srcOrd="18" destOrd="0" presId="urn:microsoft.com/office/officeart/2005/8/layout/default"/>
    <dgm:cxn modelId="{8777E8D8-7996-489A-9F3C-B839A3F9784E}" type="presParOf" srcId="{65BA52CC-1885-4787-933D-B1AB0C57885B}" destId="{8A8AC94D-1FE4-49E3-B7D5-89B25323143C}" srcOrd="19" destOrd="0" presId="urn:microsoft.com/office/officeart/2005/8/layout/default"/>
    <dgm:cxn modelId="{202F7B27-828F-4194-AD33-28404566D093}" type="presParOf" srcId="{65BA52CC-1885-4787-933D-B1AB0C57885B}" destId="{4E84A564-1341-4C99-96F8-D38E1DECC428}" srcOrd="20" destOrd="0" presId="urn:microsoft.com/office/officeart/2005/8/layout/default"/>
    <dgm:cxn modelId="{0132787E-A2EA-4E3D-8D42-DE6656F03AE1}" type="presParOf" srcId="{65BA52CC-1885-4787-933D-B1AB0C57885B}" destId="{05644549-440C-439A-95D9-1CE57B070770}" srcOrd="21" destOrd="0" presId="urn:microsoft.com/office/officeart/2005/8/layout/default"/>
    <dgm:cxn modelId="{5C25E14C-F7F1-41DD-8EA3-741104C51F45}" type="presParOf" srcId="{65BA52CC-1885-4787-933D-B1AB0C57885B}" destId="{8DB3FA90-7AC9-47D4-B17F-B85FCF9DED27}" srcOrd="22" destOrd="0" presId="urn:microsoft.com/office/officeart/2005/8/layout/default"/>
    <dgm:cxn modelId="{FB64331E-9E57-43A3-A8C9-101A7D932F49}" type="presParOf" srcId="{65BA52CC-1885-4787-933D-B1AB0C57885B}" destId="{59D73ABF-4BB2-4208-AA27-CF28102C31EA}" srcOrd="23" destOrd="0" presId="urn:microsoft.com/office/officeart/2005/8/layout/default"/>
    <dgm:cxn modelId="{4CFF8808-7BCF-4628-A9BD-83946E07F00F}" type="presParOf" srcId="{65BA52CC-1885-4787-933D-B1AB0C57885B}" destId="{B829C8F2-7766-4BF4-936D-A5DABE049154}" srcOrd="24" destOrd="0" presId="urn:microsoft.com/office/officeart/2005/8/layout/default"/>
    <dgm:cxn modelId="{CF030B47-060C-4366-B8D1-19A768E6BE08}" type="presParOf" srcId="{65BA52CC-1885-4787-933D-B1AB0C57885B}" destId="{3B3B2F3C-16E6-4696-8E00-7E47700D88D5}" srcOrd="25" destOrd="0" presId="urn:microsoft.com/office/officeart/2005/8/layout/default"/>
    <dgm:cxn modelId="{8646EC46-935D-4A2B-825F-AD340F250736}" type="presParOf" srcId="{65BA52CC-1885-4787-933D-B1AB0C57885B}" destId="{8D5149E9-E21D-4229-837C-0844EB3457A2}" srcOrd="2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B67E8-974B-40B1-9852-6214C3267802}">
      <dsp:nvSpPr>
        <dsp:cNvPr id="0" name=""/>
        <dsp:cNvSpPr/>
      </dsp:nvSpPr>
      <dsp:spPr>
        <a:xfrm>
          <a:off x="142815" y="1722"/>
          <a:ext cx="1574591" cy="944754"/>
        </a:xfrm>
        <a:prstGeom prst="rect">
          <a:avLst/>
        </a:prstGeom>
        <a:solidFill>
          <a:srgbClr val="2D3D6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Organ Creator</a:t>
          </a:r>
        </a:p>
      </dsp:txBody>
      <dsp:txXfrm>
        <a:off x="142815" y="1722"/>
        <a:ext cx="1574591" cy="944754"/>
      </dsp:txXfrm>
    </dsp:sp>
    <dsp:sp modelId="{832D3706-C8A2-4336-83AB-D7215A79B453}">
      <dsp:nvSpPr>
        <dsp:cNvPr id="0" name=""/>
        <dsp:cNvSpPr/>
      </dsp:nvSpPr>
      <dsp:spPr>
        <a:xfrm>
          <a:off x="1874866" y="1722"/>
          <a:ext cx="1574591" cy="944754"/>
        </a:xfrm>
        <a:prstGeom prst="rect">
          <a:avLst/>
        </a:prstGeom>
        <a:solidFill>
          <a:srgbClr val="435A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Augmented – reality journey builder -Metaverse Planner</a:t>
          </a:r>
        </a:p>
      </dsp:txBody>
      <dsp:txXfrm>
        <a:off x="1874866" y="1722"/>
        <a:ext cx="1574591" cy="944754"/>
      </dsp:txXfrm>
    </dsp:sp>
    <dsp:sp modelId="{8C4C760E-758D-46A9-88DA-115D3AD94346}">
      <dsp:nvSpPr>
        <dsp:cNvPr id="0" name=""/>
        <dsp:cNvSpPr/>
      </dsp:nvSpPr>
      <dsp:spPr>
        <a:xfrm>
          <a:off x="3606916" y="1722"/>
          <a:ext cx="1574591" cy="944754"/>
        </a:xfrm>
        <a:prstGeom prst="rect">
          <a:avLst/>
        </a:prstGeom>
        <a:solidFill>
          <a:srgbClr val="D9AC7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Biofilm </a:t>
          </a:r>
        </a:p>
        <a:p>
          <a:pPr marL="0" lvl="0" indent="0" algn="ctr" defTabSz="622300">
            <a:lnSpc>
              <a:spcPct val="90000"/>
            </a:lnSpc>
            <a:spcBef>
              <a:spcPct val="0"/>
            </a:spcBef>
            <a:spcAft>
              <a:spcPct val="35000"/>
            </a:spcAft>
            <a:buNone/>
          </a:pPr>
          <a:r>
            <a:rPr lang="en-US" sz="1400" kern="1200" dirty="0"/>
            <a:t>installer</a:t>
          </a:r>
        </a:p>
      </dsp:txBody>
      <dsp:txXfrm>
        <a:off x="3606916" y="1722"/>
        <a:ext cx="1574591" cy="944754"/>
      </dsp:txXfrm>
    </dsp:sp>
    <dsp:sp modelId="{B46DBA9C-9C74-4771-9589-C30C2845E87A}">
      <dsp:nvSpPr>
        <dsp:cNvPr id="0" name=""/>
        <dsp:cNvSpPr/>
      </dsp:nvSpPr>
      <dsp:spPr>
        <a:xfrm>
          <a:off x="5338966" y="1722"/>
          <a:ext cx="1574591" cy="944754"/>
        </a:xfrm>
        <a:prstGeom prst="rect">
          <a:avLst/>
        </a:prstGeom>
        <a:solidFill>
          <a:srgbClr val="8A99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Earthquake forecaster</a:t>
          </a:r>
        </a:p>
      </dsp:txBody>
      <dsp:txXfrm>
        <a:off x="5338966" y="1722"/>
        <a:ext cx="1574591" cy="944754"/>
      </dsp:txXfrm>
    </dsp:sp>
    <dsp:sp modelId="{1C026BFD-B4EA-4F9E-B193-294AC3EA924C}">
      <dsp:nvSpPr>
        <dsp:cNvPr id="0" name=""/>
        <dsp:cNvSpPr/>
      </dsp:nvSpPr>
      <dsp:spPr>
        <a:xfrm>
          <a:off x="142815" y="1103936"/>
          <a:ext cx="1574591" cy="944754"/>
        </a:xfrm>
        <a:prstGeom prst="rect">
          <a:avLst/>
        </a:prstGeom>
        <a:solidFill>
          <a:srgbClr val="435A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Makeshift structure engineer</a:t>
          </a:r>
        </a:p>
      </dsp:txBody>
      <dsp:txXfrm>
        <a:off x="142815" y="1103936"/>
        <a:ext cx="1574591" cy="944754"/>
      </dsp:txXfrm>
    </dsp:sp>
    <dsp:sp modelId="{10A55E0A-1B07-4E6F-9166-4BE1301180B2}">
      <dsp:nvSpPr>
        <dsp:cNvPr id="0" name=""/>
        <dsp:cNvSpPr/>
      </dsp:nvSpPr>
      <dsp:spPr>
        <a:xfrm>
          <a:off x="1874866" y="1103936"/>
          <a:ext cx="1574591" cy="944754"/>
        </a:xfrm>
        <a:prstGeom prst="rect">
          <a:avLst/>
        </a:prstGeom>
        <a:solidFill>
          <a:srgbClr val="D9AC7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Algorithm bias auditor</a:t>
          </a:r>
        </a:p>
      </dsp:txBody>
      <dsp:txXfrm>
        <a:off x="1874866" y="1103936"/>
        <a:ext cx="1574591" cy="944754"/>
      </dsp:txXfrm>
    </dsp:sp>
    <dsp:sp modelId="{2BE62F35-FD38-4CBD-92BD-A3738EDD8B99}">
      <dsp:nvSpPr>
        <dsp:cNvPr id="0" name=""/>
        <dsp:cNvSpPr/>
      </dsp:nvSpPr>
      <dsp:spPr>
        <a:xfrm>
          <a:off x="3606916" y="1103936"/>
          <a:ext cx="1574591" cy="944754"/>
        </a:xfrm>
        <a:prstGeom prst="rect">
          <a:avLst/>
        </a:prstGeom>
        <a:solidFill>
          <a:srgbClr val="8A99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Rewilder</a:t>
          </a:r>
        </a:p>
      </dsp:txBody>
      <dsp:txXfrm>
        <a:off x="3606916" y="1103936"/>
        <a:ext cx="1574591" cy="944754"/>
      </dsp:txXfrm>
    </dsp:sp>
    <dsp:sp modelId="{6AF55576-FB35-4A32-A728-CBC0E0877FF3}">
      <dsp:nvSpPr>
        <dsp:cNvPr id="0" name=""/>
        <dsp:cNvSpPr/>
      </dsp:nvSpPr>
      <dsp:spPr>
        <a:xfrm>
          <a:off x="5338966" y="1103936"/>
          <a:ext cx="1574591" cy="944754"/>
        </a:xfrm>
        <a:prstGeom prst="rect">
          <a:avLst/>
        </a:prstGeom>
        <a:solidFill>
          <a:srgbClr val="2D3D6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 – machine teaming manager</a:t>
          </a:r>
        </a:p>
      </dsp:txBody>
      <dsp:txXfrm>
        <a:off x="5338966" y="1103936"/>
        <a:ext cx="1574591" cy="944754"/>
      </dsp:txXfrm>
    </dsp:sp>
    <dsp:sp modelId="{64B94918-8656-486C-ABEA-64DDDCB37AAD}">
      <dsp:nvSpPr>
        <dsp:cNvPr id="0" name=""/>
        <dsp:cNvSpPr/>
      </dsp:nvSpPr>
      <dsp:spPr>
        <a:xfrm>
          <a:off x="142815" y="2206150"/>
          <a:ext cx="1574591" cy="944754"/>
        </a:xfrm>
        <a:prstGeom prst="rect">
          <a:avLst/>
        </a:prstGeom>
        <a:solidFill>
          <a:srgbClr val="D9AC7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Digital currency advisor</a:t>
          </a:r>
        </a:p>
      </dsp:txBody>
      <dsp:txXfrm>
        <a:off x="142815" y="2206150"/>
        <a:ext cx="1574591" cy="944754"/>
      </dsp:txXfrm>
    </dsp:sp>
    <dsp:sp modelId="{51F97599-2C91-438C-AA8D-3ED214543F8F}">
      <dsp:nvSpPr>
        <dsp:cNvPr id="0" name=""/>
        <dsp:cNvSpPr/>
      </dsp:nvSpPr>
      <dsp:spPr>
        <a:xfrm>
          <a:off x="1874866" y="2206150"/>
          <a:ext cx="1574591" cy="944754"/>
        </a:xfrm>
        <a:prstGeom prst="rect">
          <a:avLst/>
        </a:prstGeom>
        <a:solidFill>
          <a:srgbClr val="8A99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Drone traffic optimizer</a:t>
          </a:r>
        </a:p>
      </dsp:txBody>
      <dsp:txXfrm>
        <a:off x="1874866" y="2206150"/>
        <a:ext cx="1574591" cy="944754"/>
      </dsp:txXfrm>
    </dsp:sp>
    <dsp:sp modelId="{4E84A564-1341-4C99-96F8-D38E1DECC428}">
      <dsp:nvSpPr>
        <dsp:cNvPr id="0" name=""/>
        <dsp:cNvSpPr/>
      </dsp:nvSpPr>
      <dsp:spPr>
        <a:xfrm>
          <a:off x="3606916" y="2206150"/>
          <a:ext cx="1574591" cy="944754"/>
        </a:xfrm>
        <a:prstGeom prst="rect">
          <a:avLst/>
        </a:prstGeom>
        <a:solidFill>
          <a:srgbClr val="2D3D6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Autonomous car mechanic</a:t>
          </a:r>
        </a:p>
      </dsp:txBody>
      <dsp:txXfrm>
        <a:off x="3606916" y="2206150"/>
        <a:ext cx="1574591" cy="944754"/>
      </dsp:txXfrm>
    </dsp:sp>
    <dsp:sp modelId="{8DB3FA90-7AC9-47D4-B17F-B85FCF9DED27}">
      <dsp:nvSpPr>
        <dsp:cNvPr id="0" name=""/>
        <dsp:cNvSpPr/>
      </dsp:nvSpPr>
      <dsp:spPr>
        <a:xfrm>
          <a:off x="5338966" y="2206150"/>
          <a:ext cx="1574591" cy="944754"/>
        </a:xfrm>
        <a:prstGeom prst="rect">
          <a:avLst/>
        </a:prstGeom>
        <a:solidFill>
          <a:srgbClr val="435A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Smart home design manger</a:t>
          </a:r>
        </a:p>
      </dsp:txBody>
      <dsp:txXfrm>
        <a:off x="5338966" y="2206150"/>
        <a:ext cx="1574591" cy="944754"/>
      </dsp:txXfrm>
    </dsp:sp>
    <dsp:sp modelId="{B829C8F2-7766-4BF4-936D-A5DABE049154}">
      <dsp:nvSpPr>
        <dsp:cNvPr id="0" name=""/>
        <dsp:cNvSpPr/>
      </dsp:nvSpPr>
      <dsp:spPr>
        <a:xfrm>
          <a:off x="1874866" y="3308364"/>
          <a:ext cx="1574591" cy="944754"/>
        </a:xfrm>
        <a:prstGeom prst="rect">
          <a:avLst/>
        </a:prstGeom>
        <a:solidFill>
          <a:srgbClr val="8A99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Agile Supply chain worker</a:t>
          </a:r>
        </a:p>
      </dsp:txBody>
      <dsp:txXfrm>
        <a:off x="1874866" y="3308364"/>
        <a:ext cx="1574591" cy="944754"/>
      </dsp:txXfrm>
    </dsp:sp>
    <dsp:sp modelId="{8D5149E9-E21D-4229-837C-0844EB3457A2}">
      <dsp:nvSpPr>
        <dsp:cNvPr id="0" name=""/>
        <dsp:cNvSpPr/>
      </dsp:nvSpPr>
      <dsp:spPr>
        <a:xfrm>
          <a:off x="3606916" y="3308364"/>
          <a:ext cx="1574591" cy="944754"/>
        </a:xfrm>
        <a:prstGeom prst="rect">
          <a:avLst/>
        </a:prstGeom>
        <a:solidFill>
          <a:srgbClr val="D9AC7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Trash/waste engineer</a:t>
          </a:r>
        </a:p>
      </dsp:txBody>
      <dsp:txXfrm>
        <a:off x="3606916" y="3308364"/>
        <a:ext cx="1574591" cy="9447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A33C0A-B02A-F54D-9118-508CC684D252}" type="datetimeFigureOut">
              <a:t>3/8/2024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456AE2D-EF5E-1A4F-8EF1-913E3597DAE1}" type="slidenum">
              <a:t>‹#›</a:t>
            </a:fld>
            <a:endParaRPr lang="en-US"/>
          </a:p>
        </p:txBody>
      </p:sp>
    </p:spTree>
    <p:extLst>
      <p:ext uri="{BB962C8B-B14F-4D97-AF65-F5344CB8AC3E}">
        <p14:creationId xmlns:p14="http://schemas.microsoft.com/office/powerpoint/2010/main" val="2136525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C00C58-B65C-4B83-B89B-FF7AD23E8285}" type="datetimeFigureOut">
              <a:rPr lang="en-GB" smtClean="0"/>
              <a:pPr/>
              <a:t>08/03/2024</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A1C3F39-8ADC-49BB-9CDB-A7399321882B}" type="slidenum">
              <a:rPr lang="en-GB" smtClean="0"/>
              <a:pPr/>
              <a:t>‹#›</a:t>
            </a:fld>
            <a:endParaRPr lang="en-GB" dirty="0"/>
          </a:p>
        </p:txBody>
      </p:sp>
    </p:spTree>
    <p:extLst>
      <p:ext uri="{BB962C8B-B14F-4D97-AF65-F5344CB8AC3E}">
        <p14:creationId xmlns:p14="http://schemas.microsoft.com/office/powerpoint/2010/main" val="1606905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A1C3F39-8ADC-49BB-9CDB-A7399321882B}" type="slidenum">
              <a:rPr lang="en-GB" smtClean="0"/>
              <a:pPr/>
              <a:t>1</a:t>
            </a:fld>
            <a:endParaRPr lang="en-GB" dirty="0"/>
          </a:p>
        </p:txBody>
      </p:sp>
    </p:spTree>
    <p:extLst>
      <p:ext uri="{BB962C8B-B14F-4D97-AF65-F5344CB8AC3E}">
        <p14:creationId xmlns:p14="http://schemas.microsoft.com/office/powerpoint/2010/main" val="540134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Currently in Scotland and Wales YA’s are </a:t>
            </a:r>
          </a:p>
          <a:p>
            <a:pPr marL="228600" indent="-228600">
              <a:buAutoNum type="arabicPeriod"/>
            </a:pPr>
            <a:r>
              <a:rPr lang="en-US" dirty="0"/>
              <a:t>Specifically designed to complement academic studies – students </a:t>
            </a:r>
            <a:r>
              <a:rPr lang="en-US" dirty="0" err="1"/>
              <a:t>enrol</a:t>
            </a:r>
            <a:r>
              <a:rPr lang="en-US" dirty="0"/>
              <a:t> in a 2yr foundation apprenticeship alongside five other subjects – rendering the academic/vocational divide obsolete.</a:t>
            </a:r>
          </a:p>
          <a:p>
            <a:pPr marL="228600" indent="-228600">
              <a:buAutoNum type="arabicPeriod"/>
            </a:pPr>
            <a:r>
              <a:rPr lang="en-US" dirty="0"/>
              <a:t>Involving extended periods of work placement</a:t>
            </a:r>
          </a:p>
          <a:p>
            <a:pPr marL="228600" indent="-228600">
              <a:buAutoNum type="arabicPeriod"/>
            </a:pPr>
            <a:r>
              <a:rPr lang="en-US" dirty="0"/>
              <a:t>Apprenticeships spend at least one day per week learning practical skills at a local college or employers that have partnered with their school to deliver the </a:t>
            </a:r>
            <a:r>
              <a:rPr lang="en-US" dirty="0" err="1"/>
              <a:t>programme</a:t>
            </a:r>
            <a:endParaRPr lang="en-US" dirty="0"/>
          </a:p>
          <a:p>
            <a:pPr marL="228600" indent="-228600">
              <a:buAutoNum type="arabicPeriod"/>
            </a:pPr>
            <a:r>
              <a:rPr lang="en-US" dirty="0"/>
              <a:t>Addressing the issue of falling number of apprenticeship starts for the 16-19 group exacerbated by the pandemic.</a:t>
            </a:r>
          </a:p>
          <a:p>
            <a:pPr marL="228600" indent="-228600">
              <a:buAutoNum type="arabicPeriod"/>
            </a:pPr>
            <a:r>
              <a:rPr lang="en-US" dirty="0"/>
              <a:t>Raise awareness in our schools of apprenticeships – increase in apprenticeships and learners to hear from different providers of vocational education and apprenticeships</a:t>
            </a:r>
          </a:p>
          <a:p>
            <a:pPr marL="228600" indent="-228600">
              <a:buAutoNum type="arabicPeriod"/>
            </a:pPr>
            <a:r>
              <a:rPr lang="en-US" dirty="0"/>
              <a:t>CPD staff – development of a new teaching degree apprenticeship – raise the profile – critical if teaching staff enter the profession from different routes it will bring a greater awareness </a:t>
            </a:r>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10</a:t>
            </a:fld>
            <a:endParaRPr lang="en-GB"/>
          </a:p>
        </p:txBody>
      </p:sp>
    </p:spTree>
    <p:extLst>
      <p:ext uri="{BB962C8B-B14F-4D97-AF65-F5344CB8AC3E}">
        <p14:creationId xmlns:p14="http://schemas.microsoft.com/office/powerpoint/2010/main" val="296748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Font typeface="+mj-lt"/>
              <a:buAutoNum type="arabicPeriod"/>
            </a:pPr>
            <a:r>
              <a:rPr lang="en-US" b="0" i="0" dirty="0">
                <a:effectLst/>
                <a:latin typeface="-apple-system"/>
              </a:rPr>
              <a:t>Knowledge is a commodity, Google knows everything, AI’s outperform humans in many fields and keep enhancing their capabilities at an unprecedented speed.</a:t>
            </a:r>
          </a:p>
          <a:p>
            <a:pPr marL="232943" indent="-232943">
              <a:buFont typeface="+mj-lt"/>
              <a:buAutoNum type="arabicPeriod"/>
            </a:pPr>
            <a:r>
              <a:rPr lang="en-US" b="0" i="0" dirty="0">
                <a:solidFill>
                  <a:srgbClr val="0D0D0D"/>
                </a:solidFill>
                <a:effectLst/>
                <a:latin typeface="Söhne"/>
              </a:rPr>
              <a:t>The focus of education is shifting towards preparing individuals for success in an AI-dominated future. </a:t>
            </a:r>
          </a:p>
          <a:p>
            <a:pPr marL="232943" indent="-232943">
              <a:buFont typeface="+mj-lt"/>
              <a:buAutoNum type="arabicPeriod"/>
            </a:pPr>
            <a:r>
              <a:rPr lang="en-US" b="0" i="0" dirty="0">
                <a:solidFill>
                  <a:srgbClr val="0D0D0D"/>
                </a:solidFill>
                <a:effectLst/>
                <a:latin typeface="Söhne"/>
              </a:rPr>
              <a:t>By incorporating updated predictors of success that consider Key Success Factors in the age of AI, individuals can effectively navigate the future and find opportunities where human abilities still hold value.</a:t>
            </a:r>
            <a:r>
              <a:rPr lang="en-US" b="0" i="0" dirty="0">
                <a:solidFill>
                  <a:srgbClr val="0D0D0D"/>
                </a:solidFill>
                <a:effectLst/>
                <a:latin typeface="-apple-system"/>
              </a:rPr>
              <a:t> </a:t>
            </a:r>
          </a:p>
          <a:p>
            <a:pPr marL="232943" indent="-232943">
              <a:buFont typeface="+mj-lt"/>
              <a:buAutoNum type="arabicPeriod"/>
            </a:pPr>
            <a:r>
              <a:rPr lang="en-US" b="0" i="0" dirty="0">
                <a:solidFill>
                  <a:srgbClr val="0D0D0D"/>
                </a:solidFill>
                <a:effectLst/>
                <a:latin typeface="-apple-system"/>
              </a:rPr>
              <a:t>It is for this reason why we need to be developing a curriculum where we are able to ‘robot proof’ our students</a:t>
            </a:r>
          </a:p>
          <a:p>
            <a:pPr marL="232943" indent="-232943">
              <a:buFont typeface="+mj-lt"/>
              <a:buAutoNum type="arabicPeriod"/>
            </a:pPr>
            <a:r>
              <a:rPr lang="en-US" b="0" i="0" dirty="0">
                <a:effectLst/>
                <a:latin typeface="-apple-system"/>
              </a:rPr>
              <a:t>Those who will thrive in the upcoming period need to be creative, adaptive and problem-solvers. Education needs to focus on more robust and general meta-learning, namely "the knowledge, skills, and dispositions that support learning and applying knowledge productively". In other words, the education system needs to breed practical learners.</a:t>
            </a:r>
          </a:p>
          <a:p>
            <a:pPr marL="232943" indent="-232943">
              <a:buFont typeface="+mj-lt"/>
              <a:buAutoNum type="arabicPeriod"/>
            </a:pPr>
            <a:r>
              <a:rPr lang="en-US" b="0" i="0" dirty="0">
                <a:effectLst/>
                <a:latin typeface="-apple-system"/>
              </a:rPr>
              <a:t>Need to focus on different skills </a:t>
            </a:r>
            <a:endParaRPr lang="en-GB" b="0" i="0" dirty="0"/>
          </a:p>
          <a:p>
            <a:pPr marL="174708" indent="-174708">
              <a:buFont typeface="Arial" panose="020B0604020202020204" pitchFamily="34" charset="0"/>
              <a:buChar char="•"/>
            </a:pPr>
            <a:endParaRPr lang="en-GB" b="0" i="0"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11</a:t>
            </a:fld>
            <a:endParaRPr lang="en-GB" dirty="0"/>
          </a:p>
        </p:txBody>
      </p:sp>
    </p:spTree>
    <p:extLst>
      <p:ext uri="{BB962C8B-B14F-4D97-AF65-F5344CB8AC3E}">
        <p14:creationId xmlns:p14="http://schemas.microsoft.com/office/powerpoint/2010/main" val="2834741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12</a:t>
            </a:fld>
            <a:endParaRPr lang="en-GB" dirty="0"/>
          </a:p>
        </p:txBody>
      </p:sp>
    </p:spTree>
    <p:extLst>
      <p:ext uri="{BB962C8B-B14F-4D97-AF65-F5344CB8AC3E}">
        <p14:creationId xmlns:p14="http://schemas.microsoft.com/office/powerpoint/2010/main" val="51112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Our vision for the outcomes of ABS need to be tangible – students need to learn skills that can set them up for the future.</a:t>
            </a:r>
          </a:p>
          <a:p>
            <a:pPr marL="232943" indent="-232943">
              <a:buFont typeface="+mj-lt"/>
              <a:buAutoNum type="arabicPeriod"/>
            </a:pPr>
            <a:r>
              <a:rPr lang="en-US" dirty="0"/>
              <a:t>We need to embrace AI in the classrooms as that is what students will be facing in the workplace.</a:t>
            </a:r>
          </a:p>
          <a:p>
            <a:pPr marL="232943" indent="-232943">
              <a:buFont typeface="+mj-lt"/>
              <a:buAutoNum type="arabicPeriod"/>
            </a:pPr>
            <a:r>
              <a:rPr lang="en-US" dirty="0"/>
              <a:t>The focus as Post 16 has to be on skills – foundational and fundamental knowledge should already exist from KS4 so KS5 is the application of knowledge to real life situations.</a:t>
            </a:r>
          </a:p>
          <a:p>
            <a:pPr marL="232943" indent="-232943">
              <a:buFont typeface="+mj-lt"/>
              <a:buAutoNum type="arabicPeriod"/>
            </a:pPr>
            <a:r>
              <a:rPr lang="en-US" dirty="0"/>
              <a:t>Opportunity to give students a voice and really embrace student leadership – by doing this we will have more resilient happy  and healthy young people ready to support the economy.</a:t>
            </a:r>
          </a:p>
          <a:p>
            <a:pPr marL="232943" indent="-232943">
              <a:buFont typeface="+mj-lt"/>
              <a:buAutoNum type="arabicPeriod"/>
            </a:pPr>
            <a:r>
              <a:rPr lang="en-US" dirty="0"/>
              <a:t>Utilising and forging partnerships with business in the local communities will help support better work experience opportunities and will potentially open opportunities for apprenticeships and placements. </a:t>
            </a:r>
          </a:p>
          <a:p>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13</a:t>
            </a:fld>
            <a:endParaRPr lang="en-GB" dirty="0"/>
          </a:p>
        </p:txBody>
      </p:sp>
    </p:spTree>
    <p:extLst>
      <p:ext uri="{BB962C8B-B14F-4D97-AF65-F5344CB8AC3E}">
        <p14:creationId xmlns:p14="http://schemas.microsoft.com/office/powerpoint/2010/main" val="901941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DfE ban of mobile phones</a:t>
            </a:r>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14</a:t>
            </a:fld>
            <a:endParaRPr lang="en-GB" dirty="0"/>
          </a:p>
        </p:txBody>
      </p:sp>
    </p:spTree>
    <p:extLst>
      <p:ext uri="{BB962C8B-B14F-4D97-AF65-F5344CB8AC3E}">
        <p14:creationId xmlns:p14="http://schemas.microsoft.com/office/powerpoint/2010/main" val="949657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32943" indent="-232943">
              <a:buFont typeface="+mj-lt"/>
              <a:buAutoNum type="arabicPeriod"/>
            </a:pPr>
            <a:r>
              <a:rPr lang="en-US" b="0" i="0" u="none" dirty="0">
                <a:solidFill>
                  <a:srgbClr val="424347"/>
                </a:solidFill>
                <a:effectLst/>
                <a:latin typeface="Area"/>
              </a:rPr>
              <a:t>Many vocational qualifications that could have gone in the third bucket were defunded and done away with.</a:t>
            </a:r>
          </a:p>
          <a:p>
            <a:pPr marL="232943" indent="-232943">
              <a:buFont typeface="+mj-lt"/>
              <a:buAutoNum type="arabicPeriod"/>
            </a:pPr>
            <a:r>
              <a:rPr lang="en-US" b="0" i="0" u="none" dirty="0">
                <a:solidFill>
                  <a:srgbClr val="424347"/>
                </a:solidFill>
                <a:effectLst/>
                <a:latin typeface="Area"/>
              </a:rPr>
              <a:t>Is this an opportunity for us to be creative? Include subjects that are truly vocational and create a segway into ABS?</a:t>
            </a:r>
            <a:endParaRPr lang="en-US" b="0" i="0" u="none" dirty="0">
              <a:solidFill>
                <a:srgbClr val="424347"/>
              </a:solidFill>
              <a:effectLst/>
              <a:latin typeface="Area"/>
              <a:cs typeface="Times New Roman"/>
            </a:endParaRPr>
          </a:p>
          <a:p>
            <a:pPr marL="232943" indent="-232943">
              <a:buFont typeface="+mj-lt"/>
              <a:buAutoNum type="arabicPeriod"/>
            </a:pPr>
            <a:r>
              <a:rPr lang="en-US" u="none" dirty="0">
                <a:solidFill>
                  <a:srgbClr val="424347"/>
                </a:solidFill>
                <a:cs typeface="Times New Roman"/>
              </a:rPr>
              <a:t>Career opportunities – more scope for work experience? Industry placements for students and staff (discuss initiative for TST and staff)</a:t>
            </a:r>
          </a:p>
          <a:p>
            <a:pPr marL="232943" indent="-232943">
              <a:buFont typeface="+mj-lt"/>
              <a:buAutoNum type="arabicPeriod"/>
            </a:pPr>
            <a:r>
              <a:rPr lang="en-US" u="none" dirty="0">
                <a:solidFill>
                  <a:srgbClr val="424347"/>
                </a:solidFill>
                <a:cs typeface="Times New Roman"/>
              </a:rPr>
              <a:t>PBL</a:t>
            </a:r>
          </a:p>
          <a:p>
            <a:pPr marL="698830" lvl="1" indent="-232943">
              <a:buFont typeface="Arial" panose="020B0604020202020204" pitchFamily="34" charset="0"/>
              <a:buChar char="•"/>
            </a:pPr>
            <a:r>
              <a:rPr lang="en-US" u="none" dirty="0">
                <a:solidFill>
                  <a:srgbClr val="424347"/>
                </a:solidFill>
                <a:cs typeface="Times New Roman"/>
              </a:rPr>
              <a:t>Consider shifts in assessment - Project based learning. </a:t>
            </a:r>
            <a:r>
              <a:rPr lang="en-US" b="0" i="0" u="none" dirty="0">
                <a:solidFill>
                  <a:srgbClr val="424347"/>
                </a:solidFill>
                <a:effectLst/>
                <a:latin typeface="Raleway" pitchFamily="2" charset="0"/>
              </a:rPr>
              <a:t>The use of PBL resources will start the process of making education relevant, linking education to the real world and developing employer engagement at this early stage. Focussing on those skills we are know are fundamental to success in life, including:</a:t>
            </a:r>
          </a:p>
          <a:p>
            <a:pPr marL="1106481" lvl="2" indent="-174708">
              <a:buFont typeface="Wingdings" panose="05000000000000000000" pitchFamily="2" charset="2"/>
              <a:buChar char="§"/>
            </a:pPr>
            <a:r>
              <a:rPr lang="en-US" b="0" i="0" u="none" dirty="0">
                <a:solidFill>
                  <a:srgbClr val="424347"/>
                </a:solidFill>
                <a:effectLst/>
                <a:latin typeface="Raleway" pitchFamily="2" charset="0"/>
              </a:rPr>
              <a:t>Listening</a:t>
            </a:r>
          </a:p>
          <a:p>
            <a:pPr marL="1106481" lvl="2" indent="-174708">
              <a:buFont typeface="Wingdings" panose="05000000000000000000" pitchFamily="2" charset="2"/>
              <a:buChar char="§"/>
            </a:pPr>
            <a:r>
              <a:rPr lang="en-US" b="0" i="0" u="none" dirty="0">
                <a:solidFill>
                  <a:srgbClr val="424347"/>
                </a:solidFill>
                <a:effectLst/>
                <a:latin typeface="Raleway" pitchFamily="2" charset="0"/>
              </a:rPr>
              <a:t>Speaking</a:t>
            </a:r>
          </a:p>
          <a:p>
            <a:pPr marL="1106481" lvl="2" indent="-174708">
              <a:buFont typeface="Wingdings" panose="05000000000000000000" pitchFamily="2" charset="2"/>
              <a:buChar char="§"/>
            </a:pPr>
            <a:r>
              <a:rPr lang="en-US" b="0" i="0" u="none" dirty="0">
                <a:solidFill>
                  <a:srgbClr val="424347"/>
                </a:solidFill>
                <a:effectLst/>
                <a:latin typeface="Raleway" pitchFamily="2" charset="0"/>
              </a:rPr>
              <a:t>Problem Solving</a:t>
            </a:r>
          </a:p>
          <a:p>
            <a:pPr marL="1106481" lvl="2" indent="-174708">
              <a:buFont typeface="Wingdings" panose="05000000000000000000" pitchFamily="2" charset="2"/>
              <a:buChar char="§"/>
            </a:pPr>
            <a:r>
              <a:rPr lang="en-US" b="0" i="0" u="none" dirty="0">
                <a:solidFill>
                  <a:srgbClr val="424347"/>
                </a:solidFill>
                <a:effectLst/>
                <a:latin typeface="Raleway" pitchFamily="2" charset="0"/>
              </a:rPr>
              <a:t>Creativity</a:t>
            </a:r>
          </a:p>
          <a:p>
            <a:pPr marL="1106481" lvl="2" indent="-174708">
              <a:buFont typeface="Wingdings" panose="05000000000000000000" pitchFamily="2" charset="2"/>
              <a:buChar char="§"/>
            </a:pPr>
            <a:r>
              <a:rPr lang="en-US" b="0" i="0" u="none" dirty="0">
                <a:solidFill>
                  <a:srgbClr val="424347"/>
                </a:solidFill>
                <a:effectLst/>
                <a:latin typeface="Raleway" pitchFamily="2" charset="0"/>
              </a:rPr>
              <a:t>Staying Positive</a:t>
            </a:r>
          </a:p>
          <a:p>
            <a:pPr marL="1106481" lvl="2" indent="-174708">
              <a:buFont typeface="Wingdings" panose="05000000000000000000" pitchFamily="2" charset="2"/>
              <a:buChar char="§"/>
            </a:pPr>
            <a:r>
              <a:rPr lang="en-US" b="0" i="0" u="none" dirty="0">
                <a:solidFill>
                  <a:srgbClr val="424347"/>
                </a:solidFill>
                <a:effectLst/>
                <a:latin typeface="Raleway" pitchFamily="2" charset="0"/>
              </a:rPr>
              <a:t>Aiming High</a:t>
            </a:r>
          </a:p>
          <a:p>
            <a:pPr marL="1106481" lvl="2" indent="-174708">
              <a:buFont typeface="Wingdings" panose="05000000000000000000" pitchFamily="2" charset="2"/>
              <a:buChar char="§"/>
            </a:pPr>
            <a:r>
              <a:rPr lang="en-US" b="0" i="0" u="none" dirty="0">
                <a:solidFill>
                  <a:srgbClr val="424347"/>
                </a:solidFill>
                <a:effectLst/>
                <a:latin typeface="Raleway" pitchFamily="2" charset="0"/>
              </a:rPr>
              <a:t>Leadership</a:t>
            </a:r>
          </a:p>
          <a:p>
            <a:pPr marL="1106481" lvl="2" indent="-174708">
              <a:buFont typeface="Wingdings" panose="05000000000000000000" pitchFamily="2" charset="2"/>
              <a:buChar char="§"/>
            </a:pPr>
            <a:r>
              <a:rPr lang="en-US" b="0" i="0" u="none" dirty="0">
                <a:solidFill>
                  <a:srgbClr val="424347"/>
                </a:solidFill>
                <a:effectLst/>
                <a:latin typeface="Raleway" pitchFamily="2" charset="0"/>
              </a:rPr>
              <a:t>Teamwork</a:t>
            </a:r>
          </a:p>
          <a:p>
            <a:pPr marL="232943" indent="-232943">
              <a:buFont typeface="+mj-lt"/>
              <a:buAutoNum type="arabicPeriod"/>
            </a:pPr>
            <a:r>
              <a:rPr lang="en-US" b="0" i="0" u="none" dirty="0">
                <a:solidFill>
                  <a:srgbClr val="424347"/>
                </a:solidFill>
                <a:effectLst/>
                <a:latin typeface="Raleway" pitchFamily="2" charset="0"/>
              </a:rPr>
              <a:t>PBL advances educational equity and empowers youth furthest from opportunity. </a:t>
            </a:r>
          </a:p>
          <a:p>
            <a:pPr marL="232943" indent="-232943">
              <a:buFont typeface="+mj-lt"/>
              <a:buAutoNum type="arabicPeriod"/>
            </a:pPr>
            <a:r>
              <a:rPr lang="en-US" b="0" i="0" u="none" dirty="0">
                <a:solidFill>
                  <a:srgbClr val="424347"/>
                </a:solidFill>
                <a:effectLst/>
                <a:latin typeface="Raleway" pitchFamily="2" charset="0"/>
              </a:rPr>
              <a:t>It is transformative for all students. </a:t>
            </a:r>
          </a:p>
          <a:p>
            <a:pPr marL="232943" indent="-232943">
              <a:buFont typeface="+mj-lt"/>
              <a:buAutoNum type="arabicPeriod"/>
            </a:pPr>
            <a:r>
              <a:rPr lang="en-US" b="0" i="0" u="none" dirty="0">
                <a:solidFill>
                  <a:srgbClr val="424347"/>
                </a:solidFill>
                <a:effectLst/>
                <a:latin typeface="Raleway" pitchFamily="2" charset="0"/>
              </a:rPr>
              <a:t>Through PBL, students engage in learning that is deep, long-lasting, and relevant to the challenges of their lives and the world they will inherit. Research confirms this.</a:t>
            </a:r>
          </a:p>
          <a:p>
            <a:pPr marL="232943" indent="-232943">
              <a:buFont typeface="+mj-lt"/>
              <a:buAutoNum type="arabicPeriod"/>
            </a:pPr>
            <a:r>
              <a:rPr lang="en-US" b="0" i="0" u="none" dirty="0">
                <a:solidFill>
                  <a:srgbClr val="424347"/>
                </a:solidFill>
                <a:effectLst/>
                <a:latin typeface="Raleway" pitchFamily="2" charset="0"/>
                <a:cs typeface="Times New Roman"/>
              </a:rPr>
              <a:t>Assessment to be multi modal – presentations/ written/ product based</a:t>
            </a:r>
          </a:p>
          <a:p>
            <a:pPr marL="291179" indent="-291179">
              <a:buFont typeface="Arial" panose="020B0604020202020204" pitchFamily="34" charset="0"/>
              <a:buChar char="•"/>
            </a:pPr>
            <a:endParaRPr lang="en-US" b="0" i="0" u="none" dirty="0">
              <a:solidFill>
                <a:srgbClr val="424347"/>
              </a:solidFill>
              <a:effectLst/>
              <a:latin typeface="Raleway" pitchFamily="2" charset="0"/>
              <a:cs typeface="Times New Roman"/>
            </a:endParaRPr>
          </a:p>
          <a:p>
            <a:endParaRPr lang="en-GB" u="none" dirty="0">
              <a:solidFill>
                <a:srgbClr val="424347"/>
              </a:solidFill>
            </a:endParaRPr>
          </a:p>
        </p:txBody>
      </p:sp>
      <p:sp>
        <p:nvSpPr>
          <p:cNvPr id="4" name="Slide Number Placeholder 3"/>
          <p:cNvSpPr>
            <a:spLocks noGrp="1"/>
          </p:cNvSpPr>
          <p:nvPr>
            <p:ph type="sldNum" sz="quarter" idx="5"/>
          </p:nvPr>
        </p:nvSpPr>
        <p:spPr/>
        <p:txBody>
          <a:bodyPr/>
          <a:lstStyle/>
          <a:p>
            <a:fld id="{7A1C3F39-8ADC-49BB-9CDB-A7399321882B}" type="slidenum">
              <a:rPr lang="en-GB" smtClean="0"/>
              <a:pPr/>
              <a:t>15</a:t>
            </a:fld>
            <a:endParaRPr lang="en-GB" dirty="0"/>
          </a:p>
        </p:txBody>
      </p:sp>
    </p:spTree>
    <p:extLst>
      <p:ext uri="{BB962C8B-B14F-4D97-AF65-F5344CB8AC3E}">
        <p14:creationId xmlns:p14="http://schemas.microsoft.com/office/powerpoint/2010/main" val="952333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1C3F39-8ADC-49BB-9CDB-A7399321882B}" type="slidenum">
              <a:rPr lang="en-GB" smtClean="0"/>
              <a:pPr/>
              <a:t>16</a:t>
            </a:fld>
            <a:endParaRPr lang="en-GB" dirty="0"/>
          </a:p>
        </p:txBody>
      </p:sp>
    </p:spTree>
    <p:extLst>
      <p:ext uri="{BB962C8B-B14F-4D97-AF65-F5344CB8AC3E}">
        <p14:creationId xmlns:p14="http://schemas.microsoft.com/office/powerpoint/2010/main" val="2365357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19</a:t>
            </a:fld>
            <a:endParaRPr lang="en-GB"/>
          </a:p>
        </p:txBody>
      </p:sp>
    </p:spTree>
    <p:extLst>
      <p:ext uri="{BB962C8B-B14F-4D97-AF65-F5344CB8AC3E}">
        <p14:creationId xmlns:p14="http://schemas.microsoft.com/office/powerpoint/2010/main" val="709668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Monday 24</a:t>
            </a:r>
            <a:r>
              <a:rPr lang="en-US" baseline="30000" dirty="0"/>
              <a:t>th</a:t>
            </a:r>
            <a:r>
              <a:rPr lang="en-US" dirty="0"/>
              <a:t> February </a:t>
            </a:r>
          </a:p>
          <a:p>
            <a:r>
              <a:rPr lang="en-US" dirty="0"/>
              <a:t>Sense of moral imperative </a:t>
            </a:r>
          </a:p>
          <a:p>
            <a:r>
              <a:rPr lang="en-US" dirty="0"/>
              <a:t>Bold change – courageous advocates for that change </a:t>
            </a:r>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20</a:t>
            </a:fld>
            <a:endParaRPr lang="en-GB"/>
          </a:p>
        </p:txBody>
      </p:sp>
    </p:spTree>
    <p:extLst>
      <p:ext uri="{BB962C8B-B14F-4D97-AF65-F5344CB8AC3E}">
        <p14:creationId xmlns:p14="http://schemas.microsoft.com/office/powerpoint/2010/main" val="275581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21</a:t>
            </a:fld>
            <a:endParaRPr lang="en-GB"/>
          </a:p>
        </p:txBody>
      </p:sp>
    </p:spTree>
    <p:extLst>
      <p:ext uri="{BB962C8B-B14F-4D97-AF65-F5344CB8AC3E}">
        <p14:creationId xmlns:p14="http://schemas.microsoft.com/office/powerpoint/2010/main" val="94288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Quite opportune</a:t>
            </a:r>
          </a:p>
          <a:p>
            <a:pPr marL="228600" indent="-228600">
              <a:buFont typeface="+mj-lt"/>
              <a:buAutoNum type="arabicPeriod"/>
            </a:pPr>
            <a:r>
              <a:rPr kumimoji="0" lang="en-US" sz="1600" b="0" i="0" u="none" strike="noStrike" kern="1200" cap="none" spc="0" normalizeH="0" baseline="0" noProof="0" dirty="0">
                <a:ln>
                  <a:noFill/>
                </a:ln>
                <a:solidFill>
                  <a:srgbClr val="61656C">
                    <a:lumMod val="75000"/>
                  </a:srgbClr>
                </a:solidFill>
                <a:effectLst/>
                <a:uLnTx/>
                <a:uFillTx/>
                <a:latin typeface="Arial"/>
                <a:ea typeface="+mn-ea"/>
                <a:cs typeface="Arial"/>
              </a:rPr>
              <a:t>Responding to the ‘mood music’ in education – topical debates/ position</a:t>
            </a:r>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2</a:t>
            </a:fld>
            <a:endParaRPr lang="en-GB" dirty="0"/>
          </a:p>
        </p:txBody>
      </p:sp>
    </p:spTree>
    <p:extLst>
      <p:ext uri="{BB962C8B-B14F-4D97-AF65-F5344CB8AC3E}">
        <p14:creationId xmlns:p14="http://schemas.microsoft.com/office/powerpoint/2010/main" val="249642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3</a:t>
            </a:fld>
            <a:endParaRPr lang="en-GB"/>
          </a:p>
        </p:txBody>
      </p:sp>
    </p:spTree>
    <p:extLst>
      <p:ext uri="{BB962C8B-B14F-4D97-AF65-F5344CB8AC3E}">
        <p14:creationId xmlns:p14="http://schemas.microsoft.com/office/powerpoint/2010/main" val="268956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4</a:t>
            </a:fld>
            <a:endParaRPr lang="en-GB" dirty="0"/>
          </a:p>
        </p:txBody>
      </p:sp>
    </p:spTree>
    <p:extLst>
      <p:ext uri="{BB962C8B-B14F-4D97-AF65-F5344CB8AC3E}">
        <p14:creationId xmlns:p14="http://schemas.microsoft.com/office/powerpoint/2010/main" val="10829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GB" dirty="0"/>
              <a:t>Frame this within the ‘flourishing school’ agenda.</a:t>
            </a:r>
          </a:p>
          <a:p>
            <a:pPr marL="232943" indent="-232943">
              <a:buFont typeface="+mj-lt"/>
              <a:buAutoNum type="arabicPeriod"/>
            </a:pPr>
            <a:r>
              <a:rPr lang="en-GB" dirty="0"/>
              <a:t>All too frequently looking at the effects – by products of issues</a:t>
            </a:r>
          </a:p>
          <a:p>
            <a:pPr marL="232943" indent="-232943">
              <a:buFont typeface="+mj-lt"/>
              <a:buAutoNum type="arabicPeriod"/>
            </a:pPr>
            <a:r>
              <a:rPr lang="en-GB" dirty="0"/>
              <a:t>Conversation regarding attendance and mobile phones. </a:t>
            </a:r>
          </a:p>
        </p:txBody>
      </p:sp>
      <p:sp>
        <p:nvSpPr>
          <p:cNvPr id="4" name="Slide Number Placeholder 3"/>
          <p:cNvSpPr>
            <a:spLocks noGrp="1"/>
          </p:cNvSpPr>
          <p:nvPr>
            <p:ph type="sldNum" sz="quarter" idx="5"/>
          </p:nvPr>
        </p:nvSpPr>
        <p:spPr/>
        <p:txBody>
          <a:bodyPr/>
          <a:lstStyle/>
          <a:p>
            <a:fld id="{7A1C3F39-8ADC-49BB-9CDB-A7399321882B}" type="slidenum">
              <a:rPr lang="en-GB" smtClean="0"/>
              <a:pPr/>
              <a:t>5</a:t>
            </a:fld>
            <a:endParaRPr lang="en-GB"/>
          </a:p>
        </p:txBody>
      </p:sp>
    </p:spTree>
    <p:extLst>
      <p:ext uri="{BB962C8B-B14F-4D97-AF65-F5344CB8AC3E}">
        <p14:creationId xmlns:p14="http://schemas.microsoft.com/office/powerpoint/2010/main" val="393182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buClr>
                <a:schemeClr val="accent1"/>
              </a:buClr>
              <a:buSzPct val="70000"/>
            </a:pPr>
            <a:endParaRPr lang="en-US" sz="2000" dirty="0">
              <a:solidFill>
                <a:srgbClr val="0D0D0D"/>
              </a:solidFill>
              <a:latin typeface="Söhne"/>
            </a:endParaRPr>
          </a:p>
          <a:p>
            <a:pPr marL="349415" indent="-349415">
              <a:lnSpc>
                <a:spcPct val="115000"/>
              </a:lnSpc>
              <a:buClr>
                <a:schemeClr val="accent1"/>
              </a:buClr>
              <a:buSzPct val="70000"/>
              <a:buFont typeface="Arial" panose="020B0604020202020204" pitchFamily="34" charset="0"/>
              <a:buChar char="•"/>
            </a:pPr>
            <a:r>
              <a:rPr lang="en-US" dirty="0"/>
              <a:t>According to the WEF, more than half of the jobs that we do in 2030 will require an understanding of digital technology. This means that people who are able to effectively use digital tools and platforms to solve problems and create value will be increasingly in demand. I would go as far as saying that those who lack digital literacy will be at a severe disadvantage when it comes to competing for jobs and business opportunities by 2030, whatever career path they decide to follow. – FORBES 2023 </a:t>
            </a:r>
          </a:p>
          <a:p>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6</a:t>
            </a:fld>
            <a:endParaRPr lang="en-GB" dirty="0"/>
          </a:p>
        </p:txBody>
      </p:sp>
    </p:spTree>
    <p:extLst>
      <p:ext uri="{BB962C8B-B14F-4D97-AF65-F5344CB8AC3E}">
        <p14:creationId xmlns:p14="http://schemas.microsoft.com/office/powerpoint/2010/main" val="88945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7</a:t>
            </a:fld>
            <a:endParaRPr lang="en-GB"/>
          </a:p>
        </p:txBody>
      </p:sp>
    </p:spTree>
    <p:extLst>
      <p:ext uri="{BB962C8B-B14F-4D97-AF65-F5344CB8AC3E}">
        <p14:creationId xmlns:p14="http://schemas.microsoft.com/office/powerpoint/2010/main" val="1283484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We need to go much further than simple iterative changes to a Victorian curriculum model – there needs to be a dynamic shift. </a:t>
            </a:r>
          </a:p>
          <a:p>
            <a:pPr marL="228600" indent="-228600">
              <a:buFont typeface="+mj-lt"/>
              <a:buAutoNum type="arabicPeriod"/>
            </a:pPr>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8</a:t>
            </a:fld>
            <a:endParaRPr lang="en-GB" dirty="0"/>
          </a:p>
        </p:txBody>
      </p:sp>
    </p:spTree>
    <p:extLst>
      <p:ext uri="{BB962C8B-B14F-4D97-AF65-F5344CB8AC3E}">
        <p14:creationId xmlns:p14="http://schemas.microsoft.com/office/powerpoint/2010/main" val="269615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C3F39-8ADC-49BB-9CDB-A7399321882B}" type="slidenum">
              <a:rPr lang="en-GB" smtClean="0"/>
              <a:pPr/>
              <a:t>9</a:t>
            </a:fld>
            <a:endParaRPr lang="en-GB"/>
          </a:p>
        </p:txBody>
      </p:sp>
    </p:spTree>
    <p:extLst>
      <p:ext uri="{BB962C8B-B14F-4D97-AF65-F5344CB8AC3E}">
        <p14:creationId xmlns:p14="http://schemas.microsoft.com/office/powerpoint/2010/main" val="64076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9552" y="3429000"/>
            <a:ext cx="7232848" cy="732284"/>
          </a:xfrm>
        </p:spPr>
        <p:txBody>
          <a:bodyPr anchor="t">
            <a:noAutofit/>
          </a:bodyPr>
          <a:lstStyle>
            <a:lvl1pPr marL="0" indent="0" algn="l">
              <a:buNone/>
              <a:defRPr sz="1600" b="1" i="0" spc="3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a:extLst>
              <a:ext uri="{FF2B5EF4-FFF2-40B4-BE49-F238E27FC236}">
                <a16:creationId xmlns:a16="http://schemas.microsoft.com/office/drawing/2014/main" id="{D6ED39F9-595A-704C-B321-B33A6C0CA32B}"/>
              </a:ext>
            </a:extLst>
          </p:cNvPr>
          <p:cNvSpPr>
            <a:spLocks noGrp="1"/>
          </p:cNvSpPr>
          <p:nvPr>
            <p:ph type="title"/>
          </p:nvPr>
        </p:nvSpPr>
        <p:spPr>
          <a:xfrm>
            <a:off x="539552" y="2208053"/>
            <a:ext cx="8147248" cy="1143000"/>
          </a:xfrm>
        </p:spPr>
        <p:txBody>
          <a:bodyPr anchor="b">
            <a:normAutofit/>
          </a:bodyPr>
          <a:lstStyle>
            <a:lvl1pPr>
              <a:defRPr sz="2800" b="0">
                <a:solidFill>
                  <a:schemeClr val="tx2"/>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06404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800" b="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984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204864"/>
            <a:ext cx="7772400" cy="1224136"/>
          </a:xfrm>
        </p:spPr>
        <p:txBody>
          <a:bodyPr anchor="b">
            <a:normAutofit/>
          </a:bodyPr>
          <a:lstStyle>
            <a:lvl1pPr algn="r">
              <a:defRPr sz="2800" b="0" cap="none">
                <a:solidFill>
                  <a:schemeClr val="tx2"/>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3429000"/>
            <a:ext cx="7772400" cy="977900"/>
          </a:xfrm>
        </p:spPr>
        <p:txBody>
          <a:bodyPr anchor="t">
            <a:normAutofit/>
          </a:bodyPr>
          <a:lstStyle>
            <a:lvl1pPr marL="0" indent="0" algn="r">
              <a:buNone/>
              <a:defRPr sz="1600" b="1" i="0" spc="300">
                <a:solidFill>
                  <a:schemeClr val="accent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2513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800"/>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t">
            <a:noAutofit/>
          </a:bodyPr>
          <a:lstStyle>
            <a:lvl1pPr marL="0" indent="0">
              <a:buNone/>
              <a:defRPr sz="1600" b="1" i="0" spc="30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7">
            <a:extLst>
              <a:ext uri="{FF2B5EF4-FFF2-40B4-BE49-F238E27FC236}">
                <a16:creationId xmlns:a16="http://schemas.microsoft.com/office/drawing/2014/main" id="{B4C8DD67-2305-2C49-8977-83E27AA0509F}"/>
              </a:ext>
            </a:extLst>
          </p:cNvPr>
          <p:cNvSpPr>
            <a:spLocks noGrp="1"/>
          </p:cNvSpPr>
          <p:nvPr>
            <p:ph type="body" sz="quarter" idx="10"/>
          </p:nvPr>
        </p:nvSpPr>
        <p:spPr>
          <a:xfrm>
            <a:off x="455613" y="2292350"/>
            <a:ext cx="4040188" cy="3080866"/>
          </a:xfrm>
        </p:spPr>
        <p:txBody>
          <a:bodyPr>
            <a:normAutofit/>
          </a:bodyPr>
          <a:lstStyle>
            <a:lvl1pPr>
              <a:defRPr sz="16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Picture Placeholder 10">
            <a:extLst>
              <a:ext uri="{FF2B5EF4-FFF2-40B4-BE49-F238E27FC236}">
                <a16:creationId xmlns:a16="http://schemas.microsoft.com/office/drawing/2014/main" id="{0E1DBB37-A41E-1D4D-BB13-F483D21D72A1}"/>
              </a:ext>
            </a:extLst>
          </p:cNvPr>
          <p:cNvSpPr>
            <a:spLocks noGrp="1"/>
          </p:cNvSpPr>
          <p:nvPr>
            <p:ph type="pic" sz="quarter" idx="11"/>
          </p:nvPr>
        </p:nvSpPr>
        <p:spPr>
          <a:xfrm>
            <a:off x="4646612" y="1535113"/>
            <a:ext cx="4040188" cy="3838103"/>
          </a:xfrm>
        </p:spPr>
        <p:txBody>
          <a:bodyPr/>
          <a:lstStyle/>
          <a:p>
            <a:endParaRPr lang="en-US" dirty="0"/>
          </a:p>
        </p:txBody>
      </p:sp>
    </p:spTree>
    <p:extLst>
      <p:ext uri="{BB962C8B-B14F-4D97-AF65-F5344CB8AC3E}">
        <p14:creationId xmlns:p14="http://schemas.microsoft.com/office/powerpoint/2010/main" val="394320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800"/>
            </a:lvl1pPr>
          </a:lstStyle>
          <a:p>
            <a:r>
              <a:rPr lang="en-US" dirty="0"/>
              <a:t>Click to edit Master title style</a:t>
            </a:r>
          </a:p>
        </p:txBody>
      </p:sp>
      <p:sp>
        <p:nvSpPr>
          <p:cNvPr id="9" name="Picture Placeholder 10">
            <a:extLst>
              <a:ext uri="{FF2B5EF4-FFF2-40B4-BE49-F238E27FC236}">
                <a16:creationId xmlns:a16="http://schemas.microsoft.com/office/drawing/2014/main" id="{83272265-D306-F347-BCDB-91C7DDC81EB7}"/>
              </a:ext>
            </a:extLst>
          </p:cNvPr>
          <p:cNvSpPr>
            <a:spLocks noGrp="1"/>
          </p:cNvSpPr>
          <p:nvPr>
            <p:ph type="pic" sz="quarter" idx="11"/>
          </p:nvPr>
        </p:nvSpPr>
        <p:spPr>
          <a:xfrm>
            <a:off x="457200" y="1535113"/>
            <a:ext cx="8229600" cy="4054475"/>
          </a:xfrm>
        </p:spPr>
        <p:txBody>
          <a:bodyPr/>
          <a:lstStyle/>
          <a:p>
            <a:endParaRPr lang="en-US" dirty="0"/>
          </a:p>
        </p:txBody>
      </p:sp>
    </p:spTree>
    <p:extLst>
      <p:ext uri="{BB962C8B-B14F-4D97-AF65-F5344CB8AC3E}">
        <p14:creationId xmlns:p14="http://schemas.microsoft.com/office/powerpoint/2010/main" val="330486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800" b="0"/>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spcAft>
                <a:spcPts val="600"/>
              </a:spcAft>
              <a:buNone/>
              <a:defRPr sz="16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6831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E91ED47F-4461-0344-BF83-0847D5FD3C36}"/>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7258071" y="5373216"/>
            <a:ext cx="1428729" cy="1080120"/>
          </a:xfrm>
          <a:prstGeom prst="rect">
            <a:avLst/>
          </a:prstGeom>
        </p:spPr>
      </p:pic>
      <p:grpSp>
        <p:nvGrpSpPr>
          <p:cNvPr id="6" name="Group 5">
            <a:extLst>
              <a:ext uri="{FF2B5EF4-FFF2-40B4-BE49-F238E27FC236}">
                <a16:creationId xmlns:a16="http://schemas.microsoft.com/office/drawing/2014/main" id="{698E83D9-8D33-0E4B-894F-3B78ADB15CA2}"/>
              </a:ext>
            </a:extLst>
          </p:cNvPr>
          <p:cNvGrpSpPr/>
          <p:nvPr userDrawn="1"/>
        </p:nvGrpSpPr>
        <p:grpSpPr>
          <a:xfrm>
            <a:off x="436324" y="6014571"/>
            <a:ext cx="5575836" cy="510076"/>
            <a:chOff x="436324" y="6014571"/>
            <a:chExt cx="5575836" cy="510076"/>
          </a:xfrm>
        </p:grpSpPr>
        <p:sp>
          <p:nvSpPr>
            <p:cNvPr id="7" name="Rectangle 5">
              <a:extLst>
                <a:ext uri="{FF2B5EF4-FFF2-40B4-BE49-F238E27FC236}">
                  <a16:creationId xmlns:a16="http://schemas.microsoft.com/office/drawing/2014/main" id="{F9184796-711F-B643-BB70-F56E15878CC1}"/>
                </a:ext>
              </a:extLst>
            </p:cNvPr>
            <p:cNvSpPr>
              <a:spLocks noChangeArrowheads="1"/>
            </p:cNvSpPr>
            <p:nvPr/>
          </p:nvSpPr>
          <p:spPr bwMode="auto">
            <a:xfrm>
              <a:off x="436324" y="6014571"/>
              <a:ext cx="5575836" cy="51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u="none" strike="noStrike" cap="none" normalizeH="0" baseline="0" dirty="0" err="1">
                  <a:ln>
                    <a:noFill/>
                  </a:ln>
                  <a:solidFill>
                    <a:schemeClr val="tx2"/>
                  </a:solidFill>
                  <a:effectLst/>
                  <a:latin typeface="Georgia" panose="02040502050405020303" pitchFamily="18" charset="0"/>
                  <a:ea typeface="Century Gothic" panose="020B0502020202020204" pitchFamily="34" charset="0"/>
                  <a:cs typeface="Arial" panose="020B0604020202020204" pitchFamily="34" charset="0"/>
                </a:rPr>
                <a:t>threespirestrust.org</a:t>
              </a:r>
              <a:endParaRPr kumimoji="0" lang="en-US" altLang="en-US" sz="800" b="0" u="none" strike="noStrike" cap="none" normalizeH="0" baseline="0" dirty="0">
                <a:ln>
                  <a:noFill/>
                </a:ln>
                <a:solidFill>
                  <a:schemeClr val="tx2"/>
                </a:solidFill>
                <a:effectLst/>
                <a:latin typeface="Georgia" panose="02040502050405020303" pitchFamily="18"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t>Tel: 01785 526011 </a:t>
              </a:r>
              <a:r>
                <a:rPr kumimoji="0" lang="en-US" altLang="en-US" sz="1000" b="1" i="0" u="none" strike="noStrike" cap="none" normalizeH="0" baseline="0" dirty="0">
                  <a:ln>
                    <a:noFill/>
                  </a:ln>
                  <a:solidFill>
                    <a:schemeClr val="accent1"/>
                  </a:solidFill>
                  <a:effectLst/>
                  <a:latin typeface="Arial" panose="020B0604020202020204" pitchFamily="34" charset="0"/>
                  <a:ea typeface="Century Gothic" panose="020B0502020202020204" pitchFamily="34" charset="0"/>
                  <a:cs typeface="Arial" panose="020B0604020202020204" pitchFamily="34"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kumimoji="0" lang="en-US" altLang="en-US" sz="1000" b="0" i="0" u="none" strike="noStrike" cap="none" normalizeH="0" baseline="0" dirty="0" err="1">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t>contact@threespirestrust.org</a:t>
              </a:r>
              <a:r>
                <a:rPr kumimoji="0" lang="en-US" altLang="en-US" sz="1000" b="0"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kumimoji="0" lang="en-US" altLang="en-US" sz="1000" b="1" i="0" u="none" strike="noStrike" cap="none" normalizeH="0" baseline="0" dirty="0">
                  <a:ln>
                    <a:noFill/>
                  </a:ln>
                  <a:solidFill>
                    <a:schemeClr val="accent1"/>
                  </a:solidFill>
                  <a:effectLst/>
                  <a:latin typeface="Arial" panose="020B0604020202020204" pitchFamily="34" charset="0"/>
                  <a:ea typeface="Century Gothic" panose="020B0502020202020204" pitchFamily="34" charset="0"/>
                  <a:cs typeface="Arial" panose="020B0604020202020204" pitchFamily="34"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t>  @3spirestrust</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1238E813-83D4-2A4A-BDB0-7FB29812538A}"/>
                </a:ext>
              </a:extLst>
            </p:cNvPr>
            <p:cNvPicPr>
              <a:picLocks noChangeAspect="1"/>
            </p:cNvPicPr>
            <p:nvPr/>
          </p:nvPicPr>
          <p:blipFill>
            <a:blip r:embed="rId10">
              <a:duotone>
                <a:schemeClr val="accent2">
                  <a:shade val="45000"/>
                  <a:satMod val="135000"/>
                </a:schemeClr>
                <a:prstClr val="white"/>
              </a:duotone>
            </a:blip>
            <a:stretch>
              <a:fillRect/>
            </a:stretch>
          </p:blipFill>
          <p:spPr>
            <a:xfrm>
              <a:off x="3511054" y="6352657"/>
              <a:ext cx="124842" cy="100679"/>
            </a:xfrm>
            <a:prstGeom prst="rect">
              <a:avLst/>
            </a:prstGeom>
          </p:spPr>
        </p:pic>
      </p:grpSp>
    </p:spTree>
    <p:extLst>
      <p:ext uri="{BB962C8B-B14F-4D97-AF65-F5344CB8AC3E}">
        <p14:creationId xmlns:p14="http://schemas.microsoft.com/office/powerpoint/2010/main" val="2286422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2" r:id="rId4"/>
    <p:sldLayoutId id="2147483678" r:id="rId5"/>
    <p:sldLayoutId id="2147483681" r:id="rId6"/>
  </p:sldLayoutIdLst>
  <p:hf sldNum="0" hdr="0" dt="0"/>
  <p:txStyles>
    <p:titleStyle>
      <a:lvl1pPr algn="l" defTabSz="457200" rtl="0" eaLnBrk="1" latinLnBrk="0" hangingPunct="1">
        <a:spcBef>
          <a:spcPct val="0"/>
        </a:spcBef>
        <a:buNone/>
        <a:defRPr sz="2800" b="0" i="0" kern="1200">
          <a:solidFill>
            <a:schemeClr val="tx2"/>
          </a:solidFill>
          <a:latin typeface="Georgia" panose="02040502050405020303" pitchFamily="18" charset="0"/>
          <a:ea typeface="+mj-ea"/>
          <a:cs typeface="Arial" panose="020B0604020202020204" pitchFamily="34" charset="0"/>
        </a:defRPr>
      </a:lvl1pPr>
    </p:titleStyle>
    <p:bodyStyle>
      <a:lvl1pPr marL="0" indent="0" algn="l" defTabSz="457200" rtl="0" eaLnBrk="1" latinLnBrk="0" hangingPunct="1">
        <a:lnSpc>
          <a:spcPct val="125000"/>
        </a:lnSpc>
        <a:spcBef>
          <a:spcPts val="0"/>
        </a:spcBef>
        <a:spcAft>
          <a:spcPts val="600"/>
        </a:spcAft>
        <a:buFont typeface="Arial"/>
        <a:buNone/>
        <a:defRPr sz="1600" b="0" i="0" kern="1200">
          <a:solidFill>
            <a:schemeClr val="tx1">
              <a:lumMod val="75000"/>
            </a:schemeClr>
          </a:solidFill>
          <a:latin typeface="Arial"/>
          <a:ea typeface="+mn-ea"/>
          <a:cs typeface="Arial"/>
        </a:defRPr>
      </a:lvl1pPr>
      <a:lvl2pPr marL="914400" indent="-457200" algn="l" defTabSz="457200" rtl="0" eaLnBrk="1" latinLnBrk="0" hangingPunct="1">
        <a:lnSpc>
          <a:spcPct val="125000"/>
        </a:lnSpc>
        <a:spcBef>
          <a:spcPts val="0"/>
        </a:spcBef>
        <a:spcAft>
          <a:spcPts val="600"/>
        </a:spcAft>
        <a:buClr>
          <a:schemeClr val="accent1"/>
        </a:buClr>
        <a:buFont typeface="Arial"/>
        <a:buChar char="•"/>
        <a:defRPr sz="1600" b="0" i="0" kern="1200">
          <a:solidFill>
            <a:schemeClr val="tx1">
              <a:lumMod val="75000"/>
            </a:schemeClr>
          </a:solidFill>
          <a:latin typeface="Arial"/>
          <a:ea typeface="+mn-ea"/>
          <a:cs typeface="Arial"/>
        </a:defRPr>
      </a:lvl2pPr>
      <a:lvl3pPr marL="1257300" indent="-342900" algn="l" defTabSz="457200" rtl="0" eaLnBrk="1" latinLnBrk="0" hangingPunct="1">
        <a:lnSpc>
          <a:spcPct val="125000"/>
        </a:lnSpc>
        <a:spcBef>
          <a:spcPts val="0"/>
        </a:spcBef>
        <a:spcAft>
          <a:spcPts val="600"/>
        </a:spcAft>
        <a:buClr>
          <a:schemeClr val="accent1"/>
        </a:buClr>
        <a:buFont typeface="Arial"/>
        <a:buChar char="•"/>
        <a:defRPr sz="1400" b="0" i="0" kern="1200">
          <a:solidFill>
            <a:schemeClr val="tx1">
              <a:lumMod val="75000"/>
            </a:schemeClr>
          </a:solidFill>
          <a:latin typeface="Arial"/>
          <a:ea typeface="+mn-ea"/>
          <a:cs typeface="Arial"/>
        </a:defRPr>
      </a:lvl3pPr>
      <a:lvl4pPr marL="1714500" indent="-342900" algn="l" defTabSz="457200" rtl="0" eaLnBrk="1" latinLnBrk="0" hangingPunct="1">
        <a:lnSpc>
          <a:spcPct val="125000"/>
        </a:lnSpc>
        <a:spcBef>
          <a:spcPts val="0"/>
        </a:spcBef>
        <a:spcAft>
          <a:spcPts val="600"/>
        </a:spcAft>
        <a:buClr>
          <a:schemeClr val="accent1"/>
        </a:buClr>
        <a:buFont typeface="Arial"/>
        <a:buChar char="•"/>
        <a:defRPr sz="1200" b="0" i="0" kern="1200">
          <a:solidFill>
            <a:schemeClr val="tx1">
              <a:lumMod val="75000"/>
            </a:schemeClr>
          </a:solidFill>
          <a:latin typeface="Arial"/>
          <a:ea typeface="+mn-ea"/>
          <a:cs typeface="Arial"/>
        </a:defRPr>
      </a:lvl4pPr>
      <a:lvl5pPr marL="2171700" indent="-342900" algn="l" defTabSz="457200" rtl="0" eaLnBrk="1" latinLnBrk="0" hangingPunct="1">
        <a:lnSpc>
          <a:spcPct val="125000"/>
        </a:lnSpc>
        <a:spcBef>
          <a:spcPts val="0"/>
        </a:spcBef>
        <a:spcAft>
          <a:spcPts val="600"/>
        </a:spcAft>
        <a:buClr>
          <a:schemeClr val="accent1"/>
        </a:buClr>
        <a:buFont typeface="Arial"/>
        <a:buChar char="•"/>
        <a:defRPr sz="1200" b="0" i="0" kern="1200">
          <a:solidFill>
            <a:schemeClr val="tx1">
              <a:lumMod val="7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hyperlink" Target="https://www.stokesentinel.co.uk/whats-on/food-drink/tried-posh-restaurant-three-courses-8344629?fbclid=IwAR3fo8ZcXBOWq1dwKzr42jF5k8gNqlW7wKa1y9A5xhXswG2mL0kRqOfs_RI" TargetMode="Externa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svg"/><Relationship Id="rId26" Type="http://schemas.openxmlformats.org/officeDocument/2006/relationships/image" Target="../media/image23.svg"/><Relationship Id="rId3" Type="http://schemas.openxmlformats.org/officeDocument/2006/relationships/hyperlink" Target="https://www.linkedin.com/pulse/85-jobs-exist-2030-havent-been-invented-yet-leo-salemi/" TargetMode="External"/><Relationship Id="rId21" Type="http://schemas.openxmlformats.org/officeDocument/2006/relationships/image" Target="../media/image18.png"/><Relationship Id="rId34" Type="http://schemas.openxmlformats.org/officeDocument/2006/relationships/image" Target="../media/image31.svg"/><Relationship Id="rId7" Type="http://schemas.openxmlformats.org/officeDocument/2006/relationships/diagramColors" Target="../diagrams/colors1.xml"/><Relationship Id="rId12" Type="http://schemas.openxmlformats.org/officeDocument/2006/relationships/image" Target="../media/image9.sv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13.svg"/><Relationship Id="rId20" Type="http://schemas.openxmlformats.org/officeDocument/2006/relationships/image" Target="../media/image17.svg"/><Relationship Id="rId29"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8.png"/><Relationship Id="rId24" Type="http://schemas.openxmlformats.org/officeDocument/2006/relationships/image" Target="../media/image21.svg"/><Relationship Id="rId32" Type="http://schemas.openxmlformats.org/officeDocument/2006/relationships/image" Target="../media/image29.svg"/><Relationship Id="rId5" Type="http://schemas.openxmlformats.org/officeDocument/2006/relationships/diagramLayout" Target="../diagrams/layout1.xml"/><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svg"/><Relationship Id="rId36" Type="http://schemas.openxmlformats.org/officeDocument/2006/relationships/image" Target="../media/image33.svg"/><Relationship Id="rId10" Type="http://schemas.openxmlformats.org/officeDocument/2006/relationships/image" Target="../media/image7.svg"/><Relationship Id="rId19" Type="http://schemas.openxmlformats.org/officeDocument/2006/relationships/image" Target="../media/image16.png"/><Relationship Id="rId31" Type="http://schemas.openxmlformats.org/officeDocument/2006/relationships/image" Target="../media/image28.png"/><Relationship Id="rId4" Type="http://schemas.openxmlformats.org/officeDocument/2006/relationships/diagramData" Target="../diagrams/data1.xml"/><Relationship Id="rId9" Type="http://schemas.openxmlformats.org/officeDocument/2006/relationships/image" Target="../media/image6.png"/><Relationship Id="rId14" Type="http://schemas.openxmlformats.org/officeDocument/2006/relationships/image" Target="../media/image11.svg"/><Relationship Id="rId22" Type="http://schemas.openxmlformats.org/officeDocument/2006/relationships/image" Target="../media/image19.svg"/><Relationship Id="rId27" Type="http://schemas.openxmlformats.org/officeDocument/2006/relationships/image" Target="../media/image24.png"/><Relationship Id="rId30" Type="http://schemas.openxmlformats.org/officeDocument/2006/relationships/image" Target="../media/image27.svg"/><Relationship Id="rId35" Type="http://schemas.openxmlformats.org/officeDocument/2006/relationships/image" Target="../media/image32.png"/><Relationship Id="rId8" Type="http://schemas.microsoft.com/office/2007/relationships/diagramDrawing" Target="../diagrams/drawin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132FD1-24B5-7147-8201-674E41A4A967}"/>
              </a:ext>
            </a:extLst>
          </p:cNvPr>
          <p:cNvSpPr/>
          <p:nvPr/>
        </p:nvSpPr>
        <p:spPr>
          <a:xfrm>
            <a:off x="0" y="5285748"/>
            <a:ext cx="9144000" cy="15722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B06E746-704E-1F40-9600-8EBD3C54A1E8}"/>
              </a:ext>
            </a:extLst>
          </p:cNvPr>
          <p:cNvSpPr>
            <a:spLocks noGrp="1"/>
          </p:cNvSpPr>
          <p:nvPr>
            <p:ph type="title"/>
          </p:nvPr>
        </p:nvSpPr>
        <p:spPr>
          <a:xfrm>
            <a:off x="323528" y="5085184"/>
            <a:ext cx="8229600" cy="802984"/>
          </a:xfrm>
        </p:spPr>
        <p:txBody>
          <a:bodyPr>
            <a:normAutofit fontScale="90000"/>
          </a:bodyPr>
          <a:lstStyle/>
          <a:p>
            <a:pPr algn="r"/>
            <a:r>
              <a:rPr lang="en-US" b="0">
                <a:solidFill>
                  <a:schemeClr val="bg1"/>
                </a:solidFill>
                <a:latin typeface="Georgia" panose="02040502050405020303" pitchFamily="18" charset="0"/>
              </a:rPr>
              <a:t>Preparing learners for a reformed post-16 qualification landscape and options for reform pre-16</a:t>
            </a:r>
            <a:endParaRPr lang="en-US" b="0" dirty="0">
              <a:solidFill>
                <a:schemeClr val="bg1"/>
              </a:solidFill>
              <a:latin typeface="Georgia" panose="02040502050405020303" pitchFamily="18" charset="0"/>
            </a:endParaRPr>
          </a:p>
        </p:txBody>
      </p:sp>
      <p:sp>
        <p:nvSpPr>
          <p:cNvPr id="12" name="Rectangle 11">
            <a:extLst>
              <a:ext uri="{FF2B5EF4-FFF2-40B4-BE49-F238E27FC236}">
                <a16:creationId xmlns:a16="http://schemas.microsoft.com/office/drawing/2014/main" id="{9A875352-FC73-994D-8C2F-590308E157BA}"/>
              </a:ext>
            </a:extLst>
          </p:cNvPr>
          <p:cNvSpPr/>
          <p:nvPr/>
        </p:nvSpPr>
        <p:spPr>
          <a:xfrm>
            <a:off x="1262168" y="5928183"/>
            <a:ext cx="7290960" cy="338554"/>
          </a:xfrm>
          <a:prstGeom prst="rect">
            <a:avLst/>
          </a:prstGeom>
        </p:spPr>
        <p:txBody>
          <a:bodyPr wrap="square" anchor="t">
            <a:spAutoFit/>
          </a:bodyPr>
          <a:lstStyle/>
          <a:p>
            <a:pPr algn="r">
              <a:buClr>
                <a:srgbClr val="EB0D2E"/>
              </a:buClr>
            </a:pPr>
            <a:r>
              <a:rPr lang="en-US" sz="1600" b="1" dirty="0">
                <a:solidFill>
                  <a:schemeClr val="accent5"/>
                </a:solidFill>
                <a:latin typeface="+mj-lt"/>
                <a:cs typeface="Times New Roman"/>
              </a:rPr>
              <a:t>March 2024</a:t>
            </a:r>
          </a:p>
        </p:txBody>
      </p:sp>
      <p:pic>
        <p:nvPicPr>
          <p:cNvPr id="13" name="Picture 12">
            <a:extLst>
              <a:ext uri="{FF2B5EF4-FFF2-40B4-BE49-F238E27FC236}">
                <a16:creationId xmlns:a16="http://schemas.microsoft.com/office/drawing/2014/main" id="{E81884AB-3FB2-CD44-AC59-A9B5731025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52120" y="1607774"/>
            <a:ext cx="2779785" cy="2101518"/>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A4A9593D-6ADD-8340-96F7-9185321C6090}"/>
              </a:ext>
            </a:extLst>
          </p:cNvPr>
          <p:cNvPicPr>
            <a:picLocks noChangeAspect="1"/>
          </p:cNvPicPr>
          <p:nvPr/>
        </p:nvPicPr>
        <p:blipFill rotWithShape="1">
          <a:blip r:embed="rId4" cstate="print">
            <a:duotone>
              <a:schemeClr val="accent4">
                <a:shade val="45000"/>
                <a:satMod val="135000"/>
              </a:schemeClr>
              <a:prstClr val="white"/>
            </a:duotone>
            <a:alphaModFix amt="20000"/>
            <a:extLst>
              <a:ext uri="{28A0092B-C50C-407E-A947-70E740481C1C}">
                <a14:useLocalDpi xmlns:a14="http://schemas.microsoft.com/office/drawing/2010/main" val="0"/>
              </a:ext>
            </a:extLst>
          </a:blip>
          <a:srcRect l="23301" b="4731"/>
          <a:stretch/>
        </p:blipFill>
        <p:spPr>
          <a:xfrm>
            <a:off x="0" y="1340768"/>
            <a:ext cx="2844304" cy="5517232"/>
          </a:xfrm>
          <a:prstGeom prst="rect">
            <a:avLst/>
          </a:prstGeom>
        </p:spPr>
      </p:pic>
    </p:spTree>
    <p:extLst>
      <p:ext uri="{BB962C8B-B14F-4D97-AF65-F5344CB8AC3E}">
        <p14:creationId xmlns:p14="http://schemas.microsoft.com/office/powerpoint/2010/main" val="87154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9B88-F5C0-7320-5912-35BCEF63EB59}"/>
              </a:ext>
            </a:extLst>
          </p:cNvPr>
          <p:cNvSpPr>
            <a:spLocks noGrp="1"/>
          </p:cNvSpPr>
          <p:nvPr>
            <p:ph type="title"/>
          </p:nvPr>
        </p:nvSpPr>
        <p:spPr/>
        <p:txBody>
          <a:bodyPr>
            <a:normAutofit/>
          </a:bodyPr>
          <a:lstStyle/>
          <a:p>
            <a:r>
              <a:rPr lang="en-US" sz="2400" dirty="0"/>
              <a:t>Young apprenticeships </a:t>
            </a:r>
            <a:r>
              <a:rPr lang="en-US" sz="2400" dirty="0" err="1"/>
              <a:t>programme</a:t>
            </a:r>
            <a:endParaRPr lang="en-GB" sz="2400" dirty="0"/>
          </a:p>
        </p:txBody>
      </p:sp>
      <p:sp>
        <p:nvSpPr>
          <p:cNvPr id="3" name="Content Placeholder 2">
            <a:extLst>
              <a:ext uri="{FF2B5EF4-FFF2-40B4-BE49-F238E27FC236}">
                <a16:creationId xmlns:a16="http://schemas.microsoft.com/office/drawing/2014/main" id="{E1C29B39-4EB5-1BD0-183D-D2EEC75E9B99}"/>
              </a:ext>
            </a:extLst>
          </p:cNvPr>
          <p:cNvSpPr>
            <a:spLocks noGrp="1"/>
          </p:cNvSpPr>
          <p:nvPr>
            <p:ph idx="1"/>
          </p:nvPr>
        </p:nvSpPr>
        <p:spPr>
          <a:xfrm>
            <a:off x="457200" y="2209903"/>
            <a:ext cx="4114800" cy="3219347"/>
          </a:xfrm>
        </p:spPr>
        <p:txBody>
          <a:bodyPr>
            <a:normAutofit/>
          </a:bodyPr>
          <a:lstStyle/>
          <a:p>
            <a:r>
              <a:rPr lang="en-US" sz="1500" b="1" dirty="0"/>
              <a:t>Key features</a:t>
            </a:r>
          </a:p>
          <a:p>
            <a:endParaRPr lang="en-US" sz="1500" b="1" i="1" dirty="0"/>
          </a:p>
          <a:p>
            <a:r>
              <a:rPr lang="en-US" sz="1500" b="1" i="1" dirty="0"/>
              <a:t>Target population</a:t>
            </a:r>
            <a:r>
              <a:rPr lang="en-US" sz="1500" dirty="0"/>
              <a:t>	</a:t>
            </a:r>
          </a:p>
          <a:p>
            <a:r>
              <a:rPr lang="en-US" sz="1500" dirty="0"/>
              <a:t>14-16 year olds</a:t>
            </a:r>
          </a:p>
          <a:p>
            <a:endParaRPr lang="en-US" sz="1500" b="1" i="1" dirty="0"/>
          </a:p>
          <a:p>
            <a:r>
              <a:rPr lang="en-US" sz="1500" b="1" i="1" dirty="0"/>
              <a:t>Purpose</a:t>
            </a:r>
            <a:r>
              <a:rPr lang="en-US" sz="1500" dirty="0"/>
              <a:t>	</a:t>
            </a:r>
          </a:p>
          <a:p>
            <a:r>
              <a:rPr lang="en-US" sz="1500" dirty="0"/>
              <a:t>Vocational learning </a:t>
            </a:r>
            <a:r>
              <a:rPr lang="en-US" sz="1500" dirty="0" err="1"/>
              <a:t>programme</a:t>
            </a:r>
            <a:r>
              <a:rPr lang="en-US" sz="1500" dirty="0"/>
              <a:t> for Key Stage 4 which includes vocational, academic and work-based learning</a:t>
            </a:r>
          </a:p>
          <a:p>
            <a:endParaRPr lang="en-GB" dirty="0"/>
          </a:p>
        </p:txBody>
      </p:sp>
      <p:pic>
        <p:nvPicPr>
          <p:cNvPr id="5" name="Picture 4">
            <a:extLst>
              <a:ext uri="{FF2B5EF4-FFF2-40B4-BE49-F238E27FC236}">
                <a16:creationId xmlns:a16="http://schemas.microsoft.com/office/drawing/2014/main" id="{42739966-B4A5-04E2-A5C3-B2603F7D5F29}"/>
              </a:ext>
            </a:extLst>
          </p:cNvPr>
          <p:cNvPicPr>
            <a:picLocks noChangeAspect="1"/>
          </p:cNvPicPr>
          <p:nvPr/>
        </p:nvPicPr>
        <p:blipFill>
          <a:blip r:embed="rId3"/>
          <a:stretch>
            <a:fillRect/>
          </a:stretch>
        </p:blipFill>
        <p:spPr>
          <a:xfrm>
            <a:off x="4745224" y="1954430"/>
            <a:ext cx="3969428" cy="3840342"/>
          </a:xfrm>
          <a:prstGeom prst="rect">
            <a:avLst/>
          </a:prstGeom>
        </p:spPr>
      </p:pic>
    </p:spTree>
    <p:extLst>
      <p:ext uri="{BB962C8B-B14F-4D97-AF65-F5344CB8AC3E}">
        <p14:creationId xmlns:p14="http://schemas.microsoft.com/office/powerpoint/2010/main" val="259673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3239-350E-F5C1-018F-EA0D4BEE5BB1}"/>
              </a:ext>
            </a:extLst>
          </p:cNvPr>
          <p:cNvSpPr>
            <a:spLocks noGrp="1"/>
          </p:cNvSpPr>
          <p:nvPr>
            <p:ph type="title"/>
          </p:nvPr>
        </p:nvSpPr>
        <p:spPr>
          <a:xfrm>
            <a:off x="457199" y="116632"/>
            <a:ext cx="8229600" cy="1143000"/>
          </a:xfrm>
        </p:spPr>
        <p:txBody>
          <a:bodyPr/>
          <a:lstStyle/>
          <a:p>
            <a:r>
              <a:rPr lang="en-GB" dirty="0"/>
              <a:t>Future landscape</a:t>
            </a:r>
          </a:p>
        </p:txBody>
      </p:sp>
      <p:pic>
        <p:nvPicPr>
          <p:cNvPr id="1026" name="Picture 2">
            <a:extLst>
              <a:ext uri="{FF2B5EF4-FFF2-40B4-BE49-F238E27FC236}">
                <a16:creationId xmlns:a16="http://schemas.microsoft.com/office/drawing/2014/main" id="{DBA02776-0FFA-4092-AC17-A2C8B11CCD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235"/>
          <a:stretch/>
        </p:blipFill>
        <p:spPr bwMode="auto">
          <a:xfrm>
            <a:off x="1410728" y="1628800"/>
            <a:ext cx="6322542" cy="494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3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E72F1E-61AA-991C-3F7B-911E5147793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15616" y="227744"/>
            <a:ext cx="6912768" cy="6402511"/>
          </a:xfrm>
          <a:prstGeom prst="rect">
            <a:avLst/>
          </a:prstGeom>
        </p:spPr>
      </p:pic>
    </p:spTree>
    <p:extLst>
      <p:ext uri="{BB962C8B-B14F-4D97-AF65-F5344CB8AC3E}">
        <p14:creationId xmlns:p14="http://schemas.microsoft.com/office/powerpoint/2010/main" val="385827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34D9-4001-01C3-FEA5-3165564EB0FD}"/>
              </a:ext>
            </a:extLst>
          </p:cNvPr>
          <p:cNvSpPr>
            <a:spLocks noGrp="1"/>
          </p:cNvSpPr>
          <p:nvPr>
            <p:ph type="title"/>
          </p:nvPr>
        </p:nvSpPr>
        <p:spPr>
          <a:xfrm>
            <a:off x="484566" y="269776"/>
            <a:ext cx="8229600" cy="1143000"/>
          </a:xfrm>
        </p:spPr>
        <p:txBody>
          <a:bodyPr anchor="t"/>
          <a:lstStyle/>
          <a:p>
            <a:r>
              <a:rPr lang="en-US" dirty="0"/>
              <a:t>Outcomes of Advanced British Standard</a:t>
            </a:r>
            <a:endParaRPr lang="en-GB" dirty="0"/>
          </a:p>
        </p:txBody>
      </p:sp>
      <p:sp>
        <p:nvSpPr>
          <p:cNvPr id="3" name="Content Placeholder 2">
            <a:extLst>
              <a:ext uri="{FF2B5EF4-FFF2-40B4-BE49-F238E27FC236}">
                <a16:creationId xmlns:a16="http://schemas.microsoft.com/office/drawing/2014/main" id="{821A6CB0-CAEC-05DC-F602-263231958A8D}"/>
              </a:ext>
            </a:extLst>
          </p:cNvPr>
          <p:cNvSpPr>
            <a:spLocks noGrp="1"/>
          </p:cNvSpPr>
          <p:nvPr>
            <p:ph idx="1"/>
          </p:nvPr>
        </p:nvSpPr>
        <p:spPr>
          <a:xfrm>
            <a:off x="457200" y="970409"/>
            <a:ext cx="8229600" cy="4978871"/>
          </a:xfrm>
        </p:spPr>
        <p:txBody>
          <a:bodyPr numCol="1">
            <a:normAutofit/>
          </a:bodyPr>
          <a:lstStyle/>
          <a:p>
            <a:pPr marL="285750" indent="-285750">
              <a:buClr>
                <a:srgbClr val="D9AC77"/>
              </a:buClr>
              <a:buFont typeface="Arial" panose="020B0604020202020204" pitchFamily="34" charset="0"/>
              <a:buChar char="›"/>
            </a:pPr>
            <a:r>
              <a:rPr lang="en-US" dirty="0">
                <a:solidFill>
                  <a:srgbClr val="5F6065"/>
                </a:solidFill>
              </a:rPr>
              <a:t>More contact time with specialist teachers</a:t>
            </a:r>
          </a:p>
          <a:p>
            <a:pPr marL="285750" indent="-285750">
              <a:buClr>
                <a:srgbClr val="D9AC77"/>
              </a:buClr>
              <a:buFont typeface="Arial" panose="020B0604020202020204" pitchFamily="34" charset="0"/>
              <a:buChar char="›"/>
            </a:pPr>
            <a:r>
              <a:rPr lang="en-US" dirty="0">
                <a:solidFill>
                  <a:srgbClr val="5F6065"/>
                </a:solidFill>
              </a:rPr>
              <a:t>Focus on Skills</a:t>
            </a:r>
          </a:p>
          <a:p>
            <a:pPr marL="285750" indent="-285750">
              <a:buClr>
                <a:srgbClr val="D9AC77"/>
              </a:buClr>
              <a:buFont typeface="Arial" panose="020B0604020202020204" pitchFamily="34" charset="0"/>
              <a:buChar char="›"/>
            </a:pPr>
            <a:r>
              <a:rPr lang="en-US" dirty="0">
                <a:solidFill>
                  <a:srgbClr val="5F6065"/>
                </a:solidFill>
              </a:rPr>
              <a:t>Use of careers</a:t>
            </a:r>
          </a:p>
          <a:p>
            <a:pPr marL="285750" indent="-285750">
              <a:buClr>
                <a:srgbClr val="D9AC77"/>
              </a:buClr>
              <a:buFont typeface="Arial" panose="020B0604020202020204" pitchFamily="34" charset="0"/>
              <a:buChar char="›"/>
            </a:pPr>
            <a:r>
              <a:rPr lang="en-US" dirty="0">
                <a:solidFill>
                  <a:srgbClr val="5F6065"/>
                </a:solidFill>
              </a:rPr>
              <a:t>Creating new leaders</a:t>
            </a:r>
          </a:p>
          <a:p>
            <a:pPr marL="285750" indent="-285750">
              <a:buClr>
                <a:srgbClr val="D9AC77"/>
              </a:buClr>
              <a:buFont typeface="Arial" panose="020B0604020202020204" pitchFamily="34" charset="0"/>
              <a:buChar char="›"/>
            </a:pPr>
            <a:r>
              <a:rPr lang="en-US" dirty="0">
                <a:solidFill>
                  <a:srgbClr val="5F6065"/>
                </a:solidFill>
              </a:rPr>
              <a:t>Project based tasks</a:t>
            </a:r>
          </a:p>
          <a:p>
            <a:pPr marL="285750" indent="-285750">
              <a:buClr>
                <a:srgbClr val="D9AC77"/>
              </a:buClr>
              <a:buFont typeface="Arial" panose="020B0604020202020204" pitchFamily="34" charset="0"/>
              <a:buChar char="›"/>
            </a:pPr>
            <a:r>
              <a:rPr lang="en-US" dirty="0">
                <a:solidFill>
                  <a:srgbClr val="5F6065"/>
                </a:solidFill>
              </a:rPr>
              <a:t>Role of placements and work experience</a:t>
            </a:r>
          </a:p>
          <a:p>
            <a:pPr marL="285750" indent="-285750">
              <a:buClr>
                <a:srgbClr val="D9AC77"/>
              </a:buClr>
              <a:buFont typeface="Arial" panose="020B0604020202020204" pitchFamily="34" charset="0"/>
              <a:buChar char="›"/>
            </a:pPr>
            <a:r>
              <a:rPr lang="en-US" dirty="0">
                <a:solidFill>
                  <a:srgbClr val="5F6065"/>
                </a:solidFill>
              </a:rPr>
              <a:t>Development of soft skills</a:t>
            </a:r>
          </a:p>
          <a:p>
            <a:pPr marL="285750" indent="-285750">
              <a:buClr>
                <a:srgbClr val="D9AC77"/>
              </a:buClr>
              <a:buFont typeface="Arial" panose="020B0604020202020204" pitchFamily="34" charset="0"/>
              <a:buChar char="›"/>
            </a:pPr>
            <a:r>
              <a:rPr lang="en-US" dirty="0">
                <a:solidFill>
                  <a:srgbClr val="5F6065"/>
                </a:solidFill>
              </a:rPr>
              <a:t>Increasing resilience</a:t>
            </a:r>
          </a:p>
          <a:p>
            <a:pPr marL="285750" indent="-285750">
              <a:buClr>
                <a:srgbClr val="D9AC77"/>
              </a:buClr>
              <a:buFont typeface="Arial" panose="020B0604020202020204" pitchFamily="34" charset="0"/>
              <a:buChar char="›"/>
            </a:pPr>
            <a:r>
              <a:rPr lang="en-US" dirty="0">
                <a:solidFill>
                  <a:srgbClr val="5F6065"/>
                </a:solidFill>
              </a:rPr>
              <a:t>Change the language around more </a:t>
            </a:r>
            <a:r>
              <a:rPr lang="en-US" dirty="0" err="1">
                <a:solidFill>
                  <a:srgbClr val="5F6065"/>
                </a:solidFill>
              </a:rPr>
              <a:t>maths</a:t>
            </a:r>
            <a:r>
              <a:rPr lang="en-US" dirty="0">
                <a:solidFill>
                  <a:srgbClr val="5F6065"/>
                </a:solidFill>
              </a:rPr>
              <a:t> and English</a:t>
            </a:r>
          </a:p>
          <a:p>
            <a:pPr marL="285750" indent="-285750">
              <a:buFont typeface="Arial" panose="020B0604020202020204" pitchFamily="34" charset="0"/>
              <a:buChar char="•"/>
            </a:pPr>
            <a:endParaRPr lang="en-GB" dirty="0"/>
          </a:p>
        </p:txBody>
      </p:sp>
      <p:pic>
        <p:nvPicPr>
          <p:cNvPr id="4098" name="Picture 2" descr="True 21st Century Education: The Role of AI Today and in the Future |  PowerSchool">
            <a:extLst>
              <a:ext uri="{FF2B5EF4-FFF2-40B4-BE49-F238E27FC236}">
                <a16:creationId xmlns:a16="http://schemas.microsoft.com/office/drawing/2014/main" id="{54BEE834-6172-D042-8626-BAF32E505C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039" y="1525887"/>
            <a:ext cx="4114799" cy="23145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F13F1EB-1158-4824-8709-F5C5B7093DA5}"/>
              </a:ext>
            </a:extLst>
          </p:cNvPr>
          <p:cNvSpPr/>
          <p:nvPr/>
        </p:nvSpPr>
        <p:spPr>
          <a:xfrm>
            <a:off x="-36512" y="4595231"/>
            <a:ext cx="9180512" cy="2262769"/>
          </a:xfrm>
          <a:prstGeom prst="rect">
            <a:avLst/>
          </a:prstGeom>
          <a:solidFill>
            <a:srgbClr val="2D3D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BB893A6-31B8-596C-5D06-1715D4533F27}"/>
              </a:ext>
            </a:extLst>
          </p:cNvPr>
          <p:cNvSpPr txBox="1"/>
          <p:nvPr/>
        </p:nvSpPr>
        <p:spPr>
          <a:xfrm>
            <a:off x="350894" y="4735145"/>
            <a:ext cx="8496944" cy="2062103"/>
          </a:xfrm>
          <a:prstGeom prst="rect">
            <a:avLst/>
          </a:prstGeom>
          <a:noFill/>
        </p:spPr>
        <p:txBody>
          <a:bodyPr wrap="square">
            <a:spAutoFit/>
          </a:bodyPr>
          <a:lstStyle/>
          <a:p>
            <a:pPr algn="ctr"/>
            <a:r>
              <a:rPr lang="en-US" sz="1600" dirty="0">
                <a:solidFill>
                  <a:srgbClr val="8A99C6"/>
                </a:solidFill>
                <a:latin typeface="Georgia" panose="02040502050405020303" pitchFamily="18" charset="0"/>
              </a:rPr>
              <a:t>Support a competitive, dynamic economy. This means building a talent pipeline based on the knowledge and technical skills that individuals and employers need, now and in the future. Even when societies and economies change, some education fundamentals remain a strong predictor of success: the ability to understand and work with numbers, to absorb information well, and to communicate powerfully. We must also ensure that our workforce is internationally competitive. We want a </a:t>
            </a:r>
            <a:r>
              <a:rPr lang="en-US" sz="1600" dirty="0" err="1">
                <a:solidFill>
                  <a:srgbClr val="8A99C6"/>
                </a:solidFill>
                <a:latin typeface="Georgia" panose="02040502050405020303" pitchFamily="18" charset="0"/>
              </a:rPr>
              <a:t>labour</a:t>
            </a:r>
            <a:r>
              <a:rPr lang="en-US" sz="1600" dirty="0">
                <a:solidFill>
                  <a:srgbClr val="8A99C6"/>
                </a:solidFill>
                <a:latin typeface="Georgia" panose="02040502050405020303" pitchFamily="18" charset="0"/>
              </a:rPr>
              <a:t> market that is the envy of the world in its skillset and productivity, and which can drive global innovation.</a:t>
            </a:r>
          </a:p>
          <a:p>
            <a:pPr algn="ctr"/>
            <a:r>
              <a:rPr lang="en-US" sz="1600" dirty="0">
                <a:solidFill>
                  <a:srgbClr val="8A99C6"/>
                </a:solidFill>
                <a:latin typeface="Georgia" panose="02040502050405020303" pitchFamily="18" charset="0"/>
              </a:rPr>
              <a:t> </a:t>
            </a:r>
            <a:r>
              <a:rPr lang="en-US" sz="1600" dirty="0">
                <a:solidFill>
                  <a:srgbClr val="D9AC77"/>
                </a:solidFill>
                <a:latin typeface="Georgia" panose="02040502050405020303" pitchFamily="18" charset="0"/>
              </a:rPr>
              <a:t>A World-Class Education System - The Advanced British Standard</a:t>
            </a:r>
            <a:endParaRPr lang="en-GB" sz="1600" dirty="0">
              <a:solidFill>
                <a:srgbClr val="D9AC77"/>
              </a:solidFill>
              <a:latin typeface="Georgia" panose="02040502050405020303" pitchFamily="18" charset="0"/>
            </a:endParaRPr>
          </a:p>
        </p:txBody>
      </p:sp>
    </p:spTree>
    <p:extLst>
      <p:ext uri="{BB962C8B-B14F-4D97-AF65-F5344CB8AC3E}">
        <p14:creationId xmlns:p14="http://schemas.microsoft.com/office/powerpoint/2010/main" val="232924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AI in Education: Transforming Learning for the 21st Century | by Isabella  Oksana | Best AI Digest | Medium">
            <a:extLst>
              <a:ext uri="{FF2B5EF4-FFF2-40B4-BE49-F238E27FC236}">
                <a16:creationId xmlns:a16="http://schemas.microsoft.com/office/drawing/2014/main" id="{2F7C2EAD-CFCE-421B-599E-DF12BB8953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318" y="401615"/>
            <a:ext cx="5044224" cy="28373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leash the Power of AI in Education: Personalized Learning, Virtual  Reality and More">
            <a:extLst>
              <a:ext uri="{FF2B5EF4-FFF2-40B4-BE49-F238E27FC236}">
                <a16:creationId xmlns:a16="http://schemas.microsoft.com/office/drawing/2014/main" id="{990EA828-9631-7C7C-5D3F-9AC87A4A1B18}"/>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356992"/>
            <a:ext cx="3836269" cy="32159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3D face graphic">
            <a:extLst>
              <a:ext uri="{FF2B5EF4-FFF2-40B4-BE49-F238E27FC236}">
                <a16:creationId xmlns:a16="http://schemas.microsoft.com/office/drawing/2014/main" id="{FDDC3869-8787-28FD-4B76-8386F7A8D5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0227"/>
          <a:stretch/>
        </p:blipFill>
        <p:spPr>
          <a:xfrm>
            <a:off x="323527" y="3356991"/>
            <a:ext cx="4330601" cy="3215937"/>
          </a:xfrm>
          <a:prstGeom prst="rect">
            <a:avLst/>
          </a:prstGeom>
        </p:spPr>
      </p:pic>
      <p:pic>
        <p:nvPicPr>
          <p:cNvPr id="6" name="Picture 5" descr="Robot hands and technology">
            <a:extLst>
              <a:ext uri="{FF2B5EF4-FFF2-40B4-BE49-F238E27FC236}">
                <a16:creationId xmlns:a16="http://schemas.microsoft.com/office/drawing/2014/main" id="{DC4E8A4B-1254-A392-8EC8-8A6B05AB0F7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516" r="8124"/>
          <a:stretch/>
        </p:blipFill>
        <p:spPr>
          <a:xfrm>
            <a:off x="5508103" y="401615"/>
            <a:ext cx="3116190" cy="2837376"/>
          </a:xfrm>
          <a:prstGeom prst="rect">
            <a:avLst/>
          </a:prstGeom>
        </p:spPr>
      </p:pic>
    </p:spTree>
    <p:extLst>
      <p:ext uri="{BB962C8B-B14F-4D97-AF65-F5344CB8AC3E}">
        <p14:creationId xmlns:p14="http://schemas.microsoft.com/office/powerpoint/2010/main" val="342686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Image preview">
            <a:extLst>
              <a:ext uri="{FF2B5EF4-FFF2-40B4-BE49-F238E27FC236}">
                <a16:creationId xmlns:a16="http://schemas.microsoft.com/office/drawing/2014/main" id="{C9E0C76A-3F0E-E011-C6E5-FC583AA9C193}"/>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tretch>
            <a:fillRect/>
          </a:stretch>
        </p:blipFill>
        <p:spPr bwMode="auto">
          <a:xfrm>
            <a:off x="3429976" y="2996952"/>
            <a:ext cx="5490797" cy="3547744"/>
          </a:xfrm>
          <a:prstGeom prst="rect">
            <a:avLst/>
          </a:prstGeom>
          <a:solidFill>
            <a:srgbClr val="FFFFFF"/>
          </a:solidFill>
        </p:spPr>
      </p:pic>
      <p:sp>
        <p:nvSpPr>
          <p:cNvPr id="2" name="Title 1">
            <a:extLst>
              <a:ext uri="{FF2B5EF4-FFF2-40B4-BE49-F238E27FC236}">
                <a16:creationId xmlns:a16="http://schemas.microsoft.com/office/drawing/2014/main" id="{F2034E22-2B00-1649-BD26-3012AD59969E}"/>
              </a:ext>
            </a:extLst>
          </p:cNvPr>
          <p:cNvSpPr>
            <a:spLocks noGrp="1"/>
          </p:cNvSpPr>
          <p:nvPr>
            <p:ph type="title"/>
          </p:nvPr>
        </p:nvSpPr>
        <p:spPr>
          <a:xfrm>
            <a:off x="457926" y="99524"/>
            <a:ext cx="8229600" cy="1143000"/>
          </a:xfrm>
        </p:spPr>
        <p:txBody>
          <a:bodyPr/>
          <a:lstStyle/>
          <a:p>
            <a:r>
              <a:rPr lang="en-US" dirty="0"/>
              <a:t>Advanced British Standard Wishlist</a:t>
            </a:r>
          </a:p>
        </p:txBody>
      </p:sp>
      <p:sp>
        <p:nvSpPr>
          <p:cNvPr id="3" name="Text Placeholder 2">
            <a:extLst>
              <a:ext uri="{FF2B5EF4-FFF2-40B4-BE49-F238E27FC236}">
                <a16:creationId xmlns:a16="http://schemas.microsoft.com/office/drawing/2014/main" id="{1E9C4DD0-5E26-F840-935A-89162F648777}"/>
              </a:ext>
            </a:extLst>
          </p:cNvPr>
          <p:cNvSpPr>
            <a:spLocks noGrp="1"/>
          </p:cNvSpPr>
          <p:nvPr>
            <p:ph type="body" idx="1"/>
          </p:nvPr>
        </p:nvSpPr>
        <p:spPr>
          <a:xfrm>
            <a:off x="457200" y="1339225"/>
            <a:ext cx="8229600" cy="639762"/>
          </a:xfrm>
        </p:spPr>
        <p:txBody>
          <a:bodyPr/>
          <a:lstStyle/>
          <a:p>
            <a:r>
              <a:rPr lang="en-US" dirty="0"/>
              <a:t>HOW CAN WE SATISFY A 21</a:t>
            </a:r>
            <a:r>
              <a:rPr lang="en-US" baseline="30000" dirty="0"/>
              <a:t>ST</a:t>
            </a:r>
            <a:r>
              <a:rPr lang="en-US" dirty="0"/>
              <a:t> CENTURY LEARNER PROFILE?</a:t>
            </a:r>
          </a:p>
        </p:txBody>
      </p:sp>
      <p:sp>
        <p:nvSpPr>
          <p:cNvPr id="4" name="Text Placeholder 3">
            <a:extLst>
              <a:ext uri="{FF2B5EF4-FFF2-40B4-BE49-F238E27FC236}">
                <a16:creationId xmlns:a16="http://schemas.microsoft.com/office/drawing/2014/main" id="{3580A712-50F1-F441-93FD-578DB88AF25E}"/>
              </a:ext>
            </a:extLst>
          </p:cNvPr>
          <p:cNvSpPr>
            <a:spLocks noGrp="1"/>
          </p:cNvSpPr>
          <p:nvPr>
            <p:ph type="body" sz="quarter" idx="10"/>
          </p:nvPr>
        </p:nvSpPr>
        <p:spPr>
          <a:xfrm>
            <a:off x="457200" y="1992470"/>
            <a:ext cx="5328592" cy="2581311"/>
          </a:xfrm>
        </p:spPr>
        <p:txBody>
          <a:bodyPr>
            <a:normAutofit/>
          </a:bodyPr>
          <a:lstStyle/>
          <a:p>
            <a:pPr marL="285750" indent="-285750">
              <a:buClr>
                <a:srgbClr val="D9AC77"/>
              </a:buClr>
              <a:buFont typeface="Arial" panose="020B0604020202020204" pitchFamily="34" charset="0"/>
              <a:buChar char="›"/>
            </a:pPr>
            <a:r>
              <a:rPr lang="en-US" sz="1800" b="1" dirty="0" err="1">
                <a:solidFill>
                  <a:srgbClr val="5F6065"/>
                </a:solidFill>
                <a:cs typeface="Times New Roman"/>
              </a:rPr>
              <a:t>Ebacc</a:t>
            </a:r>
            <a:r>
              <a:rPr lang="en-US" sz="1800" b="1" dirty="0">
                <a:solidFill>
                  <a:srgbClr val="5F6065"/>
                </a:solidFill>
                <a:cs typeface="Times New Roman"/>
              </a:rPr>
              <a:t> bucket </a:t>
            </a:r>
            <a:r>
              <a:rPr lang="en-US" sz="1800" dirty="0">
                <a:solidFill>
                  <a:srgbClr val="5F6065"/>
                </a:solidFill>
                <a:cs typeface="Times New Roman"/>
              </a:rPr>
              <a:t>–opportunity for innovation?</a:t>
            </a:r>
          </a:p>
          <a:p>
            <a:pPr marL="285750" indent="-285750">
              <a:buClr>
                <a:srgbClr val="D9AC77"/>
              </a:buClr>
              <a:buFont typeface="Arial" panose="020B0604020202020204" pitchFamily="34" charset="0"/>
              <a:buChar char="›"/>
            </a:pPr>
            <a:r>
              <a:rPr lang="en-US" sz="1800" b="1" dirty="0">
                <a:solidFill>
                  <a:srgbClr val="5F6065"/>
                </a:solidFill>
                <a:cs typeface="Times New Roman"/>
              </a:rPr>
              <a:t>Career opportunities</a:t>
            </a:r>
          </a:p>
          <a:p>
            <a:pPr marL="285750" indent="-285750">
              <a:buClr>
                <a:srgbClr val="D9AC77"/>
              </a:buClr>
              <a:buFont typeface="Arial" panose="020B0604020202020204" pitchFamily="34" charset="0"/>
              <a:buChar char="›"/>
            </a:pPr>
            <a:r>
              <a:rPr lang="en-US" sz="1800" b="1" dirty="0">
                <a:solidFill>
                  <a:srgbClr val="5F6065"/>
                </a:solidFill>
                <a:cs typeface="Times New Roman"/>
              </a:rPr>
              <a:t>Project based learning </a:t>
            </a:r>
          </a:p>
          <a:p>
            <a:pPr marL="285750" indent="-285750">
              <a:buClr>
                <a:srgbClr val="D9AC77"/>
              </a:buClr>
              <a:buFont typeface="Arial" panose="020B0604020202020204" pitchFamily="34" charset="0"/>
              <a:buChar char="›"/>
            </a:pPr>
            <a:r>
              <a:rPr lang="en-US" sz="1800" b="1" dirty="0">
                <a:solidFill>
                  <a:srgbClr val="5F6065"/>
                </a:solidFill>
                <a:cs typeface="Times New Roman"/>
              </a:rPr>
              <a:t>Skills</a:t>
            </a:r>
            <a:r>
              <a:rPr lang="en-US" sz="1800" dirty="0">
                <a:solidFill>
                  <a:srgbClr val="5F6065"/>
                </a:solidFill>
                <a:cs typeface="Times New Roman"/>
              </a:rPr>
              <a:t> based learning at </a:t>
            </a:r>
            <a:r>
              <a:rPr lang="en-US" sz="1800" b="1" dirty="0">
                <a:solidFill>
                  <a:srgbClr val="5F6065"/>
                </a:solidFill>
                <a:cs typeface="Times New Roman"/>
              </a:rPr>
              <a:t>KS4</a:t>
            </a:r>
          </a:p>
          <a:p>
            <a:pPr marL="285750" indent="-285750">
              <a:buClr>
                <a:srgbClr val="D9AC77"/>
              </a:buClr>
              <a:buFont typeface="Arial" panose="020B0604020202020204" pitchFamily="34" charset="0"/>
              <a:buChar char="›"/>
            </a:pPr>
            <a:r>
              <a:rPr lang="en-US" sz="1800" b="1" dirty="0">
                <a:solidFill>
                  <a:srgbClr val="5F6065"/>
                </a:solidFill>
                <a:cs typeface="Times New Roman"/>
              </a:rPr>
              <a:t>Student leadership </a:t>
            </a:r>
            <a:r>
              <a:rPr lang="en-US" sz="1800" dirty="0">
                <a:solidFill>
                  <a:srgbClr val="5F6065"/>
                </a:solidFill>
                <a:cs typeface="Times New Roman"/>
              </a:rPr>
              <a:t>opportunities</a:t>
            </a:r>
          </a:p>
        </p:txBody>
      </p:sp>
    </p:spTree>
    <p:extLst>
      <p:ext uri="{BB962C8B-B14F-4D97-AF65-F5344CB8AC3E}">
        <p14:creationId xmlns:p14="http://schemas.microsoft.com/office/powerpoint/2010/main" val="151252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2D3D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0230-22D3-F061-DE2E-11D4D62128BC}"/>
              </a:ext>
            </a:extLst>
          </p:cNvPr>
          <p:cNvSpPr>
            <a:spLocks noGrp="1"/>
          </p:cNvSpPr>
          <p:nvPr>
            <p:ph type="title"/>
          </p:nvPr>
        </p:nvSpPr>
        <p:spPr>
          <a:xfrm>
            <a:off x="457200" y="2319155"/>
            <a:ext cx="8229600" cy="1143000"/>
          </a:xfrm>
        </p:spPr>
        <p:txBody>
          <a:bodyPr>
            <a:normAutofit/>
          </a:bodyPr>
          <a:lstStyle/>
          <a:p>
            <a:pPr algn="ctr"/>
            <a:r>
              <a:rPr lang="en-US" sz="4800" dirty="0">
                <a:solidFill>
                  <a:srgbClr val="8A99C6"/>
                </a:solidFill>
              </a:rPr>
              <a:t>Time for change? </a:t>
            </a:r>
            <a:endParaRPr lang="en-GB" sz="4800" dirty="0">
              <a:solidFill>
                <a:srgbClr val="8A99C6"/>
              </a:solidFill>
            </a:endParaRPr>
          </a:p>
        </p:txBody>
      </p:sp>
      <p:pic>
        <p:nvPicPr>
          <p:cNvPr id="5" name="Graphic 4" descr="Hourglass 90% with solid fill">
            <a:extLst>
              <a:ext uri="{FF2B5EF4-FFF2-40B4-BE49-F238E27FC236}">
                <a16:creationId xmlns:a16="http://schemas.microsoft.com/office/drawing/2014/main" id="{AA4EA45C-034C-CDF3-2EC2-352E946DAE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9324" y="3717032"/>
            <a:ext cx="1825352" cy="1825352"/>
          </a:xfrm>
          <a:prstGeom prst="rect">
            <a:avLst/>
          </a:prstGeom>
        </p:spPr>
      </p:pic>
    </p:spTree>
    <p:extLst>
      <p:ext uri="{BB962C8B-B14F-4D97-AF65-F5344CB8AC3E}">
        <p14:creationId xmlns:p14="http://schemas.microsoft.com/office/powerpoint/2010/main" val="383988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C57793-EA41-CD4B-C04B-1D4412C19939}"/>
              </a:ext>
            </a:extLst>
          </p:cNvPr>
          <p:cNvSpPr txBox="1">
            <a:spLocks/>
          </p:cNvSpPr>
          <p:nvPr/>
        </p:nvSpPr>
        <p:spPr>
          <a:xfrm>
            <a:off x="533400" y="137014"/>
            <a:ext cx="80772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i="0" kern="1200">
                <a:solidFill>
                  <a:schemeClr val="tx2"/>
                </a:solidFill>
                <a:latin typeface="Georgia" panose="02040502050405020303" pitchFamily="18" charset="0"/>
                <a:ea typeface="+mj-ea"/>
                <a:cs typeface="Arial" panose="020B0604020202020204" pitchFamily="34" charset="0"/>
              </a:defRPr>
            </a:lvl1pPr>
          </a:lstStyle>
          <a:p>
            <a:r>
              <a:rPr lang="en-US" dirty="0"/>
              <a:t>The Fifth on Fourth Bistro</a:t>
            </a:r>
            <a:endParaRPr lang="en-GB" dirty="0"/>
          </a:p>
        </p:txBody>
      </p:sp>
      <p:pic>
        <p:nvPicPr>
          <p:cNvPr id="5" name="Picture 2" descr="Provided by Facebook">
            <a:extLst>
              <a:ext uri="{FF2B5EF4-FFF2-40B4-BE49-F238E27FC236}">
                <a16:creationId xmlns:a16="http://schemas.microsoft.com/office/drawing/2014/main" id="{79F61FB2-24E3-E60B-9EE7-3E57CA17C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571" y="3861048"/>
            <a:ext cx="2693549" cy="1772493"/>
          </a:xfrm>
          <a:prstGeom prst="rect">
            <a:avLst/>
          </a:prstGeom>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A8C8ADB-B784-C4BC-9100-E5B9BD7EC6D5}"/>
              </a:ext>
            </a:extLst>
          </p:cNvPr>
          <p:cNvSpPr txBox="1"/>
          <p:nvPr/>
        </p:nvSpPr>
        <p:spPr>
          <a:xfrm>
            <a:off x="609600" y="5805264"/>
            <a:ext cx="7346776" cy="646331"/>
          </a:xfrm>
          <a:prstGeom prst="rect">
            <a:avLst/>
          </a:prstGeom>
          <a:noFill/>
        </p:spPr>
        <p:txBody>
          <a:bodyPr wrap="square">
            <a:spAutoFit/>
          </a:bodyPr>
          <a:lstStyle/>
          <a:p>
            <a:r>
              <a:rPr lang="en-US" i="1" dirty="0">
                <a:hlinkClick r:id="rId3"/>
              </a:rPr>
              <a:t>“I tried the posh restaurant where three courses cost less than £12” </a:t>
            </a:r>
          </a:p>
          <a:p>
            <a:r>
              <a:rPr lang="en-US" dirty="0"/>
              <a:t>Hannah </a:t>
            </a:r>
            <a:r>
              <a:rPr lang="en-US" dirty="0" err="1"/>
              <a:t>Hiles</a:t>
            </a:r>
            <a:r>
              <a:rPr lang="en-US" dirty="0"/>
              <a:t>, The Sentinel, 2023</a:t>
            </a:r>
            <a:endParaRPr lang="en-GB" dirty="0"/>
          </a:p>
        </p:txBody>
      </p:sp>
      <p:pic>
        <p:nvPicPr>
          <p:cNvPr id="12" name="Picture 11" descr="A person in a suit holding a tray of food&#10;&#10;Description automatically generated">
            <a:extLst>
              <a:ext uri="{FF2B5EF4-FFF2-40B4-BE49-F238E27FC236}">
                <a16:creationId xmlns:a16="http://schemas.microsoft.com/office/drawing/2014/main" id="{180B6655-2E2A-6797-8E98-BFFFC1EB9C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 t="4535" r="-72" b="11345"/>
          <a:stretch/>
        </p:blipFill>
        <p:spPr>
          <a:xfrm>
            <a:off x="611560" y="1451737"/>
            <a:ext cx="5017007" cy="2813562"/>
          </a:xfrm>
          <a:prstGeom prst="rect">
            <a:avLst/>
          </a:prstGeom>
        </p:spPr>
      </p:pic>
      <p:pic>
        <p:nvPicPr>
          <p:cNvPr id="14" name="Picture 13" descr="A chef preparing food in a kitchen&#10;&#10;Description automatically generated">
            <a:extLst>
              <a:ext uri="{FF2B5EF4-FFF2-40B4-BE49-F238E27FC236}">
                <a16:creationId xmlns:a16="http://schemas.microsoft.com/office/drawing/2014/main" id="{3CF36946-59C6-9263-582D-E7CB129032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8567" y="1441560"/>
            <a:ext cx="2794654" cy="4191981"/>
          </a:xfrm>
          <a:prstGeom prst="rect">
            <a:avLst/>
          </a:prstGeom>
        </p:spPr>
      </p:pic>
      <p:pic>
        <p:nvPicPr>
          <p:cNvPr id="4" name="Picture 3" descr="A building with glass doors&#10;&#10;Description automatically generated">
            <a:extLst>
              <a:ext uri="{FF2B5EF4-FFF2-40B4-BE49-F238E27FC236}">
                <a16:creationId xmlns:a16="http://schemas.microsoft.com/office/drawing/2014/main" id="{0A074332-100F-F581-9BAA-70438E7F61F3}"/>
              </a:ext>
            </a:extLst>
          </p:cNvPr>
          <p:cNvPicPr>
            <a:picLocks noChangeAspect="1"/>
          </p:cNvPicPr>
          <p:nvPr/>
        </p:nvPicPr>
        <p:blipFill rotWithShape="1">
          <a:blip r:embed="rId6"/>
          <a:srcRect t="7452" b="14611"/>
          <a:stretch/>
        </p:blipFill>
        <p:spPr>
          <a:xfrm>
            <a:off x="611560" y="4265299"/>
            <a:ext cx="2339814" cy="1360239"/>
          </a:xfrm>
          <a:prstGeom prst="rect">
            <a:avLst/>
          </a:prstGeom>
        </p:spPr>
      </p:pic>
    </p:spTree>
    <p:extLst>
      <p:ext uri="{BB962C8B-B14F-4D97-AF65-F5344CB8AC3E}">
        <p14:creationId xmlns:p14="http://schemas.microsoft.com/office/powerpoint/2010/main" val="2999109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EA9A-74B1-6BD4-7A0D-1C2CA71A3686}"/>
              </a:ext>
            </a:extLst>
          </p:cNvPr>
          <p:cNvSpPr>
            <a:spLocks noGrp="1"/>
          </p:cNvSpPr>
          <p:nvPr>
            <p:ph type="title"/>
          </p:nvPr>
        </p:nvSpPr>
        <p:spPr/>
        <p:txBody>
          <a:bodyPr anchor="b"/>
          <a:lstStyle/>
          <a:p>
            <a:r>
              <a:rPr lang="en-US" dirty="0"/>
              <a:t>Basketball Academy</a:t>
            </a:r>
            <a:endParaRPr lang="en-GB" dirty="0"/>
          </a:p>
        </p:txBody>
      </p:sp>
      <p:pic>
        <p:nvPicPr>
          <p:cNvPr id="5" name="Picture 4">
            <a:extLst>
              <a:ext uri="{FF2B5EF4-FFF2-40B4-BE49-F238E27FC236}">
                <a16:creationId xmlns:a16="http://schemas.microsoft.com/office/drawing/2014/main" id="{D218ED94-71E6-0256-A94E-E5975AD77657}"/>
              </a:ext>
            </a:extLst>
          </p:cNvPr>
          <p:cNvPicPr>
            <a:picLocks noChangeAspect="1"/>
          </p:cNvPicPr>
          <p:nvPr/>
        </p:nvPicPr>
        <p:blipFill rotWithShape="1">
          <a:blip r:embed="rId2"/>
          <a:srcRect b="39417"/>
          <a:stretch/>
        </p:blipFill>
        <p:spPr>
          <a:xfrm>
            <a:off x="4716016" y="349614"/>
            <a:ext cx="3943553" cy="3439426"/>
          </a:xfrm>
          <a:prstGeom prst="rect">
            <a:avLst/>
          </a:prstGeom>
        </p:spPr>
      </p:pic>
      <p:pic>
        <p:nvPicPr>
          <p:cNvPr id="7" name="Picture 6">
            <a:extLst>
              <a:ext uri="{FF2B5EF4-FFF2-40B4-BE49-F238E27FC236}">
                <a16:creationId xmlns:a16="http://schemas.microsoft.com/office/drawing/2014/main" id="{09655BAF-5420-A19C-B560-1771474DBD8B}"/>
              </a:ext>
            </a:extLst>
          </p:cNvPr>
          <p:cNvPicPr>
            <a:picLocks noChangeAspect="1"/>
          </p:cNvPicPr>
          <p:nvPr/>
        </p:nvPicPr>
        <p:blipFill rotWithShape="1">
          <a:blip r:embed="rId3"/>
          <a:srcRect t="50437"/>
          <a:stretch/>
        </p:blipFill>
        <p:spPr>
          <a:xfrm>
            <a:off x="4728717" y="3789040"/>
            <a:ext cx="3930852" cy="2807479"/>
          </a:xfrm>
          <a:prstGeom prst="rect">
            <a:avLst/>
          </a:prstGeom>
        </p:spPr>
      </p:pic>
    </p:spTree>
    <p:extLst>
      <p:ext uri="{BB962C8B-B14F-4D97-AF65-F5344CB8AC3E}">
        <p14:creationId xmlns:p14="http://schemas.microsoft.com/office/powerpoint/2010/main" val="2107216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C630-C2B5-58A5-FCDD-668C2DFBE45B}"/>
              </a:ext>
            </a:extLst>
          </p:cNvPr>
          <p:cNvSpPr>
            <a:spLocks noGrp="1"/>
          </p:cNvSpPr>
          <p:nvPr>
            <p:ph type="title"/>
          </p:nvPr>
        </p:nvSpPr>
        <p:spPr>
          <a:xfrm>
            <a:off x="323528" y="324347"/>
            <a:ext cx="4248472" cy="1296144"/>
          </a:xfrm>
        </p:spPr>
        <p:txBody>
          <a:bodyPr>
            <a:normAutofit/>
          </a:bodyPr>
          <a:lstStyle/>
          <a:p>
            <a:r>
              <a:rPr lang="en-GB">
                <a:latin typeface="Georgia"/>
                <a:cs typeface="Arial"/>
              </a:rPr>
              <a:t>Staff workplace secondment</a:t>
            </a:r>
            <a:endParaRPr lang="en-GB"/>
          </a:p>
        </p:txBody>
      </p:sp>
      <p:pic>
        <p:nvPicPr>
          <p:cNvPr id="4" name="Picture 3">
            <a:extLst>
              <a:ext uri="{FF2B5EF4-FFF2-40B4-BE49-F238E27FC236}">
                <a16:creationId xmlns:a16="http://schemas.microsoft.com/office/drawing/2014/main" id="{0E69D632-FDE6-2DC7-AB2D-572D22BF23EF}"/>
              </a:ext>
            </a:extLst>
          </p:cNvPr>
          <p:cNvPicPr>
            <a:picLocks noChangeAspect="1"/>
          </p:cNvPicPr>
          <p:nvPr/>
        </p:nvPicPr>
        <p:blipFill>
          <a:blip r:embed="rId3"/>
          <a:stretch>
            <a:fillRect/>
          </a:stretch>
        </p:blipFill>
        <p:spPr>
          <a:xfrm>
            <a:off x="4139952" y="324347"/>
            <a:ext cx="4248472" cy="6209306"/>
          </a:xfrm>
          <a:prstGeom prst="rect">
            <a:avLst/>
          </a:prstGeom>
        </p:spPr>
      </p:pic>
    </p:spTree>
    <p:extLst>
      <p:ext uri="{BB962C8B-B14F-4D97-AF65-F5344CB8AC3E}">
        <p14:creationId xmlns:p14="http://schemas.microsoft.com/office/powerpoint/2010/main" val="112496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8E3343-A66F-B232-03C0-0349E5181E23}"/>
              </a:ext>
            </a:extLst>
          </p:cNvPr>
          <p:cNvSpPr/>
          <p:nvPr/>
        </p:nvSpPr>
        <p:spPr>
          <a:xfrm>
            <a:off x="0" y="3717032"/>
            <a:ext cx="9144000" cy="3140968"/>
          </a:xfrm>
          <a:prstGeom prst="rect">
            <a:avLst/>
          </a:prstGeom>
          <a:solidFill>
            <a:srgbClr val="2D3D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613E5FD-F631-DB56-E7AA-9F305969AADD}"/>
              </a:ext>
            </a:extLst>
          </p:cNvPr>
          <p:cNvSpPr>
            <a:spLocks noGrp="1"/>
          </p:cNvSpPr>
          <p:nvPr>
            <p:ph type="title"/>
          </p:nvPr>
        </p:nvSpPr>
        <p:spPr/>
        <p:txBody>
          <a:bodyPr/>
          <a:lstStyle/>
          <a:p>
            <a:r>
              <a:rPr lang="en-US" dirty="0"/>
              <a:t>CEO Learning Set Purpose and Design</a:t>
            </a:r>
            <a:endParaRPr lang="en-GB" dirty="0"/>
          </a:p>
        </p:txBody>
      </p:sp>
      <p:sp>
        <p:nvSpPr>
          <p:cNvPr id="3" name="Content Placeholder 2">
            <a:extLst>
              <a:ext uri="{FF2B5EF4-FFF2-40B4-BE49-F238E27FC236}">
                <a16:creationId xmlns:a16="http://schemas.microsoft.com/office/drawing/2014/main" id="{F19A4A9B-6357-83A3-2D95-C1843494E8EF}"/>
              </a:ext>
            </a:extLst>
          </p:cNvPr>
          <p:cNvSpPr>
            <a:spLocks noGrp="1"/>
          </p:cNvSpPr>
          <p:nvPr>
            <p:ph idx="1"/>
          </p:nvPr>
        </p:nvSpPr>
        <p:spPr>
          <a:xfrm>
            <a:off x="457200" y="1844824"/>
            <a:ext cx="8229600" cy="4608512"/>
          </a:xfrm>
        </p:spPr>
        <p:txBody>
          <a:bodyPr>
            <a:normAutofit/>
          </a:bodyPr>
          <a:lstStyle/>
          <a:p>
            <a:pPr marL="285750" indent="-285750">
              <a:buClr>
                <a:srgbClr val="D9AC77"/>
              </a:buClr>
              <a:buFont typeface="Arial" panose="020B0604020202020204" pitchFamily="34" charset="0"/>
              <a:buChar char="›"/>
            </a:pPr>
            <a:r>
              <a:rPr lang="en-US" dirty="0"/>
              <a:t>Started looking at the horizon and how the educational landscape needs to respond.</a:t>
            </a:r>
          </a:p>
          <a:p>
            <a:pPr marL="285750" indent="-285750">
              <a:buClr>
                <a:srgbClr val="D9AC77"/>
              </a:buClr>
              <a:buFont typeface="Arial" panose="020B0604020202020204" pitchFamily="34" charset="0"/>
              <a:buChar char="›"/>
            </a:pPr>
            <a:r>
              <a:rPr lang="en-US" dirty="0"/>
              <a:t>.Seizing the opportunity to respond to the proposal of the ABS – particularly at post 14 but across the age range</a:t>
            </a:r>
          </a:p>
          <a:p>
            <a:pPr marL="285750" indent="-285750">
              <a:buClr>
                <a:srgbClr val="D9AC77"/>
              </a:buClr>
              <a:buFont typeface="Arial" panose="020B0604020202020204" pitchFamily="34" charset="0"/>
              <a:buChar char="›"/>
            </a:pPr>
            <a:r>
              <a:rPr lang="en-US" dirty="0"/>
              <a:t>North star for the group is ‘curriculum design’ </a:t>
            </a:r>
          </a:p>
          <a:p>
            <a:pPr marL="285750" indent="-285750">
              <a:buFontTx/>
              <a:buChar char="-"/>
            </a:pPr>
            <a:endParaRPr lang="en-US" dirty="0"/>
          </a:p>
          <a:p>
            <a:pPr algn="just"/>
            <a:endParaRPr lang="en-US" i="1" dirty="0"/>
          </a:p>
          <a:p>
            <a:pPr algn="ctr"/>
            <a:r>
              <a:rPr lang="en-US" sz="1700" dirty="0">
                <a:solidFill>
                  <a:srgbClr val="8A99C6"/>
                </a:solidFill>
                <a:latin typeface="Georgia" panose="02040502050405020303" pitchFamily="18" charset="0"/>
              </a:rPr>
              <a:t>We owe it to our children to ensure that they are prepared to succeed. Do we do that with honesty and determination, or do we let these era-defining changes pass us by and hope we can keep everything the same? No business would look at this challenge and choose to stand still. Neither will we. Because if we are bold and determined about the aspirations we have for our children, we can change lives. </a:t>
            </a:r>
          </a:p>
          <a:p>
            <a:pPr algn="ctr"/>
            <a:r>
              <a:rPr lang="en-US" sz="1700" dirty="0">
                <a:solidFill>
                  <a:srgbClr val="8A99C6"/>
                </a:solidFill>
                <a:latin typeface="Georgia" panose="02040502050405020303" pitchFamily="18" charset="0"/>
              </a:rPr>
              <a:t> </a:t>
            </a:r>
            <a:r>
              <a:rPr lang="en-US" sz="1700" dirty="0">
                <a:solidFill>
                  <a:srgbClr val="D9AC77"/>
                </a:solidFill>
                <a:latin typeface="Georgia" panose="02040502050405020303" pitchFamily="18" charset="0"/>
              </a:rPr>
              <a:t>A World-Class Education System - The Advanced British Standard</a:t>
            </a:r>
            <a:endParaRPr lang="en-GB" sz="1700" dirty="0">
              <a:solidFill>
                <a:srgbClr val="D9AC77"/>
              </a:solidFill>
              <a:latin typeface="Georgia" panose="02040502050405020303" pitchFamily="18" charset="0"/>
            </a:endParaRPr>
          </a:p>
        </p:txBody>
      </p:sp>
    </p:spTree>
    <p:extLst>
      <p:ext uri="{BB962C8B-B14F-4D97-AF65-F5344CB8AC3E}">
        <p14:creationId xmlns:p14="http://schemas.microsoft.com/office/powerpoint/2010/main" val="3962002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2A73AF6E-7517-B322-154E-4397ACA70B2D}"/>
              </a:ext>
            </a:extLst>
          </p:cNvPr>
          <p:cNvSpPr>
            <a:spLocks noGrp="1"/>
          </p:cNvSpPr>
          <p:nvPr>
            <p:ph type="title"/>
          </p:nvPr>
        </p:nvSpPr>
        <p:spPr>
          <a:xfrm>
            <a:off x="323528" y="908720"/>
            <a:ext cx="8229600" cy="4979448"/>
          </a:xfrm>
        </p:spPr>
        <p:txBody>
          <a:bodyPr>
            <a:normAutofit fontScale="90000"/>
          </a:bodyPr>
          <a:lstStyle/>
          <a:p>
            <a:pPr algn="ctr"/>
            <a:r>
              <a:rPr lang="en-US" sz="4000">
                <a:solidFill>
                  <a:srgbClr val="1C0045"/>
                </a:solidFill>
              </a:rPr>
              <a:t>The trust system was built on the spirit of innovation and making a difference for children and young people, particularly those who find learning more difficult. Let’s recapture this pioneering spirit and create the change we want to see.</a:t>
            </a:r>
            <a:br>
              <a:rPr lang="en-US">
                <a:solidFill>
                  <a:srgbClr val="1C0045"/>
                </a:solidFill>
              </a:rPr>
            </a:br>
            <a:br>
              <a:rPr lang="en-US">
                <a:solidFill>
                  <a:srgbClr val="1C0045"/>
                </a:solidFill>
              </a:rPr>
            </a:br>
            <a:r>
              <a:rPr lang="en-US" sz="3200">
                <a:solidFill>
                  <a:srgbClr val="8A99C6"/>
                </a:solidFill>
              </a:rPr>
              <a:t>Leora Cruddas – CST </a:t>
            </a:r>
            <a:endParaRPr lang="en-US" b="0">
              <a:solidFill>
                <a:srgbClr val="8A99C6"/>
              </a:solidFill>
              <a:latin typeface="Georgia" panose="02040502050405020303" pitchFamily="18" charset="0"/>
            </a:endParaRPr>
          </a:p>
        </p:txBody>
      </p:sp>
    </p:spTree>
    <p:extLst>
      <p:ext uri="{BB962C8B-B14F-4D97-AF65-F5344CB8AC3E}">
        <p14:creationId xmlns:p14="http://schemas.microsoft.com/office/powerpoint/2010/main" val="126881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C197A7-57EE-A7A5-ACFC-06C14868D77B}"/>
              </a:ext>
            </a:extLst>
          </p:cNvPr>
          <p:cNvPicPr>
            <a:picLocks noChangeAspect="1"/>
          </p:cNvPicPr>
          <p:nvPr/>
        </p:nvPicPr>
        <p:blipFill>
          <a:blip r:embed="rId3"/>
          <a:stretch>
            <a:fillRect/>
          </a:stretch>
        </p:blipFill>
        <p:spPr>
          <a:xfrm>
            <a:off x="2934078" y="1138360"/>
            <a:ext cx="3275845" cy="4581280"/>
          </a:xfrm>
          <a:prstGeom prst="rect">
            <a:avLst/>
          </a:prstGeom>
          <a:effectLst>
            <a:outerShdw blurRad="165100" dist="38100" dir="5580000" sx="104000" sy="104000" algn="tr" rotWithShape="0">
              <a:prstClr val="black">
                <a:alpha val="29000"/>
              </a:prstClr>
            </a:outerShdw>
          </a:effectLst>
        </p:spPr>
      </p:pic>
    </p:spTree>
    <p:extLst>
      <p:ext uri="{BB962C8B-B14F-4D97-AF65-F5344CB8AC3E}">
        <p14:creationId xmlns:p14="http://schemas.microsoft.com/office/powerpoint/2010/main" val="104332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35ADE7-55D9-9FBC-3918-F3E1DE14B67E}"/>
              </a:ext>
            </a:extLst>
          </p:cNvPr>
          <p:cNvSpPr>
            <a:spLocks noGrp="1"/>
          </p:cNvSpPr>
          <p:nvPr>
            <p:ph idx="1"/>
          </p:nvPr>
        </p:nvSpPr>
        <p:spPr>
          <a:xfrm>
            <a:off x="522515" y="1887303"/>
            <a:ext cx="7935686" cy="1919324"/>
          </a:xfrm>
          <a:noFill/>
        </p:spPr>
        <p:txBody>
          <a:bodyPr>
            <a:normAutofit/>
          </a:bodyPr>
          <a:lstStyle/>
          <a:p>
            <a:pPr algn="just">
              <a:buClr>
                <a:srgbClr val="D6B287"/>
              </a:buClr>
            </a:pPr>
            <a:r>
              <a:rPr lang="en-US" sz="2400" dirty="0">
                <a:solidFill>
                  <a:srgbClr val="595959"/>
                </a:solidFill>
                <a:latin typeface="Georgia" panose="02040502050405020303" pitchFamily="18" charset="0"/>
              </a:rPr>
              <a:t>If we continue down the track of sustaining outdated practices in education, we will continue to churn out a population of students who may be good at “doing school,” but may not be prepared to do well in life.</a:t>
            </a:r>
          </a:p>
        </p:txBody>
      </p:sp>
      <p:sp>
        <p:nvSpPr>
          <p:cNvPr id="8" name="TextBox 7">
            <a:extLst>
              <a:ext uri="{FF2B5EF4-FFF2-40B4-BE49-F238E27FC236}">
                <a16:creationId xmlns:a16="http://schemas.microsoft.com/office/drawing/2014/main" id="{B9EDCA2C-4DF7-1601-BC1F-83FAD0EA79AC}"/>
              </a:ext>
            </a:extLst>
          </p:cNvPr>
          <p:cNvSpPr txBox="1"/>
          <p:nvPr/>
        </p:nvSpPr>
        <p:spPr>
          <a:xfrm>
            <a:off x="647700" y="3806627"/>
            <a:ext cx="7848600" cy="1200329"/>
          </a:xfrm>
          <a:prstGeom prst="rect">
            <a:avLst/>
          </a:prstGeom>
          <a:noFill/>
        </p:spPr>
        <p:txBody>
          <a:bodyPr wrap="square" rtlCol="0">
            <a:spAutoFit/>
          </a:bodyPr>
          <a:lstStyle/>
          <a:p>
            <a:pPr algn="r">
              <a:lnSpc>
                <a:spcPct val="200000"/>
              </a:lnSpc>
            </a:pPr>
            <a:r>
              <a:rPr lang="en-US" sz="2100" b="1" dirty="0">
                <a:solidFill>
                  <a:srgbClr val="3C4E82"/>
                </a:solidFill>
              </a:rPr>
              <a:t>Eric </a:t>
            </a:r>
            <a:r>
              <a:rPr lang="en-US" sz="2100" b="1" dirty="0" err="1">
                <a:solidFill>
                  <a:srgbClr val="3C4E82"/>
                </a:solidFill>
              </a:rPr>
              <a:t>Sheninger</a:t>
            </a:r>
            <a:endParaRPr lang="en-US" sz="2100" b="1" dirty="0">
              <a:solidFill>
                <a:srgbClr val="3C4E82"/>
              </a:solidFill>
            </a:endParaRPr>
          </a:p>
          <a:p>
            <a:pPr algn="r"/>
            <a:r>
              <a:rPr lang="en-US" sz="1500" b="1" dirty="0">
                <a:solidFill>
                  <a:srgbClr val="D9AC77"/>
                </a:solidFill>
              </a:rPr>
              <a:t>Disruptive Thinking in Our Classrooms: Preparing Learners</a:t>
            </a:r>
          </a:p>
          <a:p>
            <a:pPr algn="r"/>
            <a:r>
              <a:rPr lang="en-US" sz="1500" b="1" dirty="0">
                <a:solidFill>
                  <a:srgbClr val="D9AC77"/>
                </a:solidFill>
              </a:rPr>
              <a:t>for Their Future</a:t>
            </a:r>
            <a:endParaRPr lang="en-GB" sz="1500" b="1" dirty="0">
              <a:solidFill>
                <a:srgbClr val="D9AC77"/>
              </a:solidFill>
            </a:endParaRPr>
          </a:p>
        </p:txBody>
      </p:sp>
    </p:spTree>
    <p:extLst>
      <p:ext uri="{BB962C8B-B14F-4D97-AF65-F5344CB8AC3E}">
        <p14:creationId xmlns:p14="http://schemas.microsoft.com/office/powerpoint/2010/main" val="368299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chor="b"/>
          <a:lstStyle/>
          <a:p>
            <a:r>
              <a:rPr lang="en-US" dirty="0"/>
              <a:t>Current landscape </a:t>
            </a:r>
          </a:p>
        </p:txBody>
      </p:sp>
      <p:sp>
        <p:nvSpPr>
          <p:cNvPr id="3" name="Text Placeholder 3">
            <a:extLst>
              <a:ext uri="{FF2B5EF4-FFF2-40B4-BE49-F238E27FC236}">
                <a16:creationId xmlns:a16="http://schemas.microsoft.com/office/drawing/2014/main" id="{A9A6D1C6-FE9A-A184-F493-00D50AC86D2F}"/>
              </a:ext>
            </a:extLst>
          </p:cNvPr>
          <p:cNvSpPr txBox="1">
            <a:spLocks/>
          </p:cNvSpPr>
          <p:nvPr/>
        </p:nvSpPr>
        <p:spPr>
          <a:xfrm>
            <a:off x="457200" y="1992470"/>
            <a:ext cx="8229600" cy="4244842"/>
          </a:xfrm>
          <a:prstGeom prst="rect">
            <a:avLst/>
          </a:prstGeom>
        </p:spPr>
        <p:txBody>
          <a:bodyPr>
            <a:normAutofit/>
          </a:bodyPr>
          <a:lstStyle>
            <a:lvl1pPr marL="0" indent="0" algn="l" defTabSz="457200" rtl="0" eaLnBrk="1" latinLnBrk="0" hangingPunct="1">
              <a:lnSpc>
                <a:spcPct val="125000"/>
              </a:lnSpc>
              <a:spcBef>
                <a:spcPts val="0"/>
              </a:spcBef>
              <a:spcAft>
                <a:spcPts val="600"/>
              </a:spcAft>
              <a:buFont typeface="Arial"/>
              <a:buNone/>
              <a:defRPr sz="1600" b="0" i="0" kern="1200">
                <a:solidFill>
                  <a:schemeClr val="tx1">
                    <a:lumMod val="75000"/>
                  </a:schemeClr>
                </a:solidFill>
                <a:latin typeface="Arial"/>
                <a:ea typeface="+mn-ea"/>
                <a:cs typeface="Arial"/>
              </a:defRPr>
            </a:lvl1pPr>
            <a:lvl2pPr marL="914400" indent="-457200" algn="l" defTabSz="457200" rtl="0" eaLnBrk="1" latinLnBrk="0" hangingPunct="1">
              <a:lnSpc>
                <a:spcPct val="125000"/>
              </a:lnSpc>
              <a:spcBef>
                <a:spcPts val="0"/>
              </a:spcBef>
              <a:spcAft>
                <a:spcPts val="600"/>
              </a:spcAft>
              <a:buClr>
                <a:schemeClr val="accent1"/>
              </a:buClr>
              <a:buFont typeface="Arial"/>
              <a:buChar char="•"/>
              <a:defRPr sz="1600" b="0" i="0" kern="1200">
                <a:solidFill>
                  <a:schemeClr val="tx1">
                    <a:lumMod val="75000"/>
                  </a:schemeClr>
                </a:solidFill>
                <a:latin typeface="Arial"/>
                <a:ea typeface="+mn-ea"/>
                <a:cs typeface="Arial"/>
              </a:defRPr>
            </a:lvl2pPr>
            <a:lvl3pPr marL="1257300" indent="-342900" algn="l" defTabSz="457200" rtl="0" eaLnBrk="1" latinLnBrk="0" hangingPunct="1">
              <a:lnSpc>
                <a:spcPct val="125000"/>
              </a:lnSpc>
              <a:spcBef>
                <a:spcPts val="0"/>
              </a:spcBef>
              <a:spcAft>
                <a:spcPts val="600"/>
              </a:spcAft>
              <a:buClr>
                <a:schemeClr val="accent1"/>
              </a:buClr>
              <a:buFont typeface="Arial"/>
              <a:buChar char="•"/>
              <a:defRPr sz="1400" b="0" i="0" kern="1200">
                <a:solidFill>
                  <a:schemeClr val="tx1">
                    <a:lumMod val="75000"/>
                  </a:schemeClr>
                </a:solidFill>
                <a:latin typeface="Arial"/>
                <a:ea typeface="+mn-ea"/>
                <a:cs typeface="Arial"/>
              </a:defRPr>
            </a:lvl3pPr>
            <a:lvl4pPr marL="1714500" indent="-342900" algn="l" defTabSz="457200" rtl="0" eaLnBrk="1" latinLnBrk="0" hangingPunct="1">
              <a:lnSpc>
                <a:spcPct val="125000"/>
              </a:lnSpc>
              <a:spcBef>
                <a:spcPts val="0"/>
              </a:spcBef>
              <a:spcAft>
                <a:spcPts val="600"/>
              </a:spcAft>
              <a:buClr>
                <a:schemeClr val="accent1"/>
              </a:buClr>
              <a:buFont typeface="Arial"/>
              <a:buChar char="•"/>
              <a:defRPr sz="1200" b="0" i="0" kern="1200">
                <a:solidFill>
                  <a:schemeClr val="tx1">
                    <a:lumMod val="75000"/>
                  </a:schemeClr>
                </a:solidFill>
                <a:latin typeface="Arial"/>
                <a:ea typeface="+mn-ea"/>
                <a:cs typeface="Arial"/>
              </a:defRPr>
            </a:lvl4pPr>
            <a:lvl5pPr marL="2171700" indent="-342900" algn="l" defTabSz="457200" rtl="0" eaLnBrk="1" latinLnBrk="0" hangingPunct="1">
              <a:lnSpc>
                <a:spcPct val="125000"/>
              </a:lnSpc>
              <a:spcBef>
                <a:spcPts val="0"/>
              </a:spcBef>
              <a:spcAft>
                <a:spcPts val="600"/>
              </a:spcAft>
              <a:buClr>
                <a:schemeClr val="accent1"/>
              </a:buClr>
              <a:buFont typeface="Arial"/>
              <a:buChar char="•"/>
              <a:defRPr sz="1200" b="0" i="0" kern="1200">
                <a:solidFill>
                  <a:schemeClr val="tx1">
                    <a:lumMod val="7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D9AC77"/>
              </a:buClr>
              <a:buFont typeface="Arial" panose="020B0604020202020204" pitchFamily="34" charset="0"/>
              <a:buChar char="›"/>
            </a:pPr>
            <a:r>
              <a:rPr lang="en-US" sz="1800" dirty="0">
                <a:solidFill>
                  <a:srgbClr val="5F6065"/>
                </a:solidFill>
                <a:cs typeface="Times New Roman"/>
              </a:rPr>
              <a:t>No genuine parity of esteem between technical &amp; academic education.</a:t>
            </a:r>
          </a:p>
          <a:p>
            <a:pPr marL="285750" indent="-285750">
              <a:buClr>
                <a:srgbClr val="D9AC77"/>
              </a:buClr>
              <a:buFont typeface="Arial" panose="020B0604020202020204" pitchFamily="34" charset="0"/>
              <a:buChar char="›"/>
            </a:pPr>
            <a:r>
              <a:rPr lang="en-US" sz="1800" dirty="0">
                <a:solidFill>
                  <a:srgbClr val="5F6065"/>
                </a:solidFill>
                <a:cs typeface="Times New Roman"/>
              </a:rPr>
              <a:t>Technical routes less well understood than traditional educational pathways. </a:t>
            </a:r>
          </a:p>
          <a:p>
            <a:pPr marL="1200150" lvl="1" indent="-285750">
              <a:buClr>
                <a:srgbClr val="D9AC77"/>
              </a:buClr>
              <a:buFont typeface="Arial" panose="020B0604020202020204" pitchFamily="34" charset="0"/>
              <a:buChar char="›"/>
            </a:pPr>
            <a:r>
              <a:rPr lang="en-US" sz="1800" dirty="0">
                <a:solidFill>
                  <a:srgbClr val="5F6065"/>
                </a:solidFill>
                <a:cs typeface="Times New Roman"/>
              </a:rPr>
              <a:t>Too many students leave education without a good pass in English and Maths (numeracy and literacy both have strong links to wage returns and are fundamentally integral to connected, engaged, fulfilling lives)</a:t>
            </a:r>
          </a:p>
          <a:p>
            <a:pPr marL="1200150" lvl="1" indent="-285750">
              <a:buClr>
                <a:srgbClr val="D9AC77"/>
              </a:buClr>
              <a:buFont typeface="Arial" panose="020B0604020202020204" pitchFamily="34" charset="0"/>
              <a:buChar char="›"/>
            </a:pPr>
            <a:r>
              <a:rPr lang="en-US" sz="1800" dirty="0">
                <a:solidFill>
                  <a:srgbClr val="5F6065"/>
                </a:solidFill>
                <a:cs typeface="Times New Roman"/>
              </a:rPr>
              <a:t>High levels of absence and engagement</a:t>
            </a:r>
          </a:p>
          <a:p>
            <a:pPr marL="1200150" lvl="1" indent="-285750">
              <a:buClr>
                <a:srgbClr val="D9AC77"/>
              </a:buClr>
              <a:buFont typeface="Arial" panose="020B0604020202020204" pitchFamily="34" charset="0"/>
              <a:buChar char="›"/>
            </a:pPr>
            <a:r>
              <a:rPr lang="en-US" sz="1800" dirty="0">
                <a:solidFill>
                  <a:srgbClr val="5F6065"/>
                </a:solidFill>
                <a:cs typeface="Times New Roman"/>
              </a:rPr>
              <a:t>Teacher recruitment and retention crisis</a:t>
            </a:r>
          </a:p>
          <a:p>
            <a:pPr marL="1200150" lvl="1" indent="-285750">
              <a:buClr>
                <a:srgbClr val="D9AC77"/>
              </a:buClr>
              <a:buFont typeface="Arial" panose="020B0604020202020204" pitchFamily="34" charset="0"/>
              <a:buChar char="›"/>
            </a:pPr>
            <a:r>
              <a:rPr lang="en-US" sz="1800" dirty="0">
                <a:solidFill>
                  <a:srgbClr val="5F6065"/>
                </a:solidFill>
                <a:cs typeface="Times New Roman"/>
              </a:rPr>
              <a:t>. </a:t>
            </a:r>
          </a:p>
          <a:p>
            <a:pPr marL="285750" indent="-285750">
              <a:buClr>
                <a:srgbClr val="D9AC77"/>
              </a:buClr>
              <a:buFont typeface="Arial" panose="020B0604020202020204" pitchFamily="34" charset="0"/>
              <a:buChar char="›"/>
            </a:pPr>
            <a:endParaRPr lang="en-US" sz="1800" dirty="0">
              <a:solidFill>
                <a:srgbClr val="5F6065"/>
              </a:solidFill>
              <a:cs typeface="Times New Roman"/>
            </a:endParaRPr>
          </a:p>
        </p:txBody>
      </p:sp>
    </p:spTree>
    <p:extLst>
      <p:ext uri="{BB962C8B-B14F-4D97-AF65-F5344CB8AC3E}">
        <p14:creationId xmlns:p14="http://schemas.microsoft.com/office/powerpoint/2010/main" val="115905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2A73AF6E-7517-B322-154E-4397ACA70B2D}"/>
              </a:ext>
            </a:extLst>
          </p:cNvPr>
          <p:cNvSpPr>
            <a:spLocks noGrp="1"/>
          </p:cNvSpPr>
          <p:nvPr>
            <p:ph type="title"/>
          </p:nvPr>
        </p:nvSpPr>
        <p:spPr>
          <a:xfrm>
            <a:off x="323528" y="908720"/>
            <a:ext cx="8229600" cy="4979448"/>
          </a:xfrm>
        </p:spPr>
        <p:txBody>
          <a:bodyPr>
            <a:normAutofit/>
          </a:bodyPr>
          <a:lstStyle/>
          <a:p>
            <a:pPr algn="ctr"/>
            <a:r>
              <a:rPr lang="en-US" sz="4000">
                <a:solidFill>
                  <a:srgbClr val="1C0045"/>
                </a:solidFill>
              </a:rPr>
              <a:t>There comes a point where we need to stop just pulling people out of the river. </a:t>
            </a:r>
            <a:br>
              <a:rPr lang="en-US" sz="4000">
                <a:solidFill>
                  <a:srgbClr val="1C0045"/>
                </a:solidFill>
              </a:rPr>
            </a:br>
            <a:br>
              <a:rPr lang="en-US" sz="4000">
                <a:solidFill>
                  <a:srgbClr val="1C0045"/>
                </a:solidFill>
              </a:rPr>
            </a:br>
            <a:r>
              <a:rPr lang="en-US" sz="4000">
                <a:solidFill>
                  <a:srgbClr val="1C0045"/>
                </a:solidFill>
              </a:rPr>
              <a:t>We need to go upstream and find out why they’re falling in. </a:t>
            </a:r>
            <a:br>
              <a:rPr lang="en-US">
                <a:solidFill>
                  <a:srgbClr val="1C0045"/>
                </a:solidFill>
              </a:rPr>
            </a:br>
            <a:br>
              <a:rPr lang="en-US">
                <a:solidFill>
                  <a:srgbClr val="1C0045"/>
                </a:solidFill>
              </a:rPr>
            </a:br>
            <a:r>
              <a:rPr lang="en-US" sz="3200">
                <a:solidFill>
                  <a:srgbClr val="8A99C6"/>
                </a:solidFill>
              </a:rPr>
              <a:t>Desmond Tutu </a:t>
            </a:r>
            <a:endParaRPr lang="en-US" b="0">
              <a:solidFill>
                <a:srgbClr val="8A99C6"/>
              </a:solidFill>
              <a:latin typeface="Georgia" panose="02040502050405020303" pitchFamily="18" charset="0"/>
            </a:endParaRPr>
          </a:p>
        </p:txBody>
      </p:sp>
    </p:spTree>
    <p:extLst>
      <p:ext uri="{BB962C8B-B14F-4D97-AF65-F5344CB8AC3E}">
        <p14:creationId xmlns:p14="http://schemas.microsoft.com/office/powerpoint/2010/main" val="196329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18BF99-682B-7A69-E9C8-E10CE72B5450}"/>
              </a:ext>
            </a:extLst>
          </p:cNvPr>
          <p:cNvSpPr/>
          <p:nvPr/>
        </p:nvSpPr>
        <p:spPr>
          <a:xfrm>
            <a:off x="-36512" y="5742384"/>
            <a:ext cx="9180512" cy="1143000"/>
          </a:xfrm>
          <a:prstGeom prst="rect">
            <a:avLst/>
          </a:prstGeom>
          <a:solidFill>
            <a:srgbClr val="2D3D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5420" y="381266"/>
            <a:ext cx="8229600" cy="1143000"/>
          </a:xfrm>
        </p:spPr>
        <p:txBody>
          <a:bodyPr vert="horz" lIns="91440" tIns="45720" rIns="91440" bIns="45720" rtlCol="0" anchor="t">
            <a:normAutofit/>
          </a:bodyPr>
          <a:lstStyle/>
          <a:p>
            <a:r>
              <a:rPr lang="en-US" b="0" i="0" kern="1200" dirty="0">
                <a:latin typeface="Georgia" panose="02040502050405020303" pitchFamily="18" charset="0"/>
                <a:ea typeface="+mj-ea"/>
                <a:cs typeface="Arial" panose="020B0604020202020204" pitchFamily="34" charset="0"/>
              </a:rPr>
              <a:t>2030 – Most in demand jobs</a:t>
            </a:r>
          </a:p>
        </p:txBody>
      </p:sp>
      <p:sp>
        <p:nvSpPr>
          <p:cNvPr id="6" name="Content Placeholder 2">
            <a:extLst>
              <a:ext uri="{FF2B5EF4-FFF2-40B4-BE49-F238E27FC236}">
                <a16:creationId xmlns:a16="http://schemas.microsoft.com/office/drawing/2014/main" id="{BDE97127-3F94-E521-63AE-3B7FD72B226C}"/>
              </a:ext>
            </a:extLst>
          </p:cNvPr>
          <p:cNvSpPr txBox="1">
            <a:spLocks/>
          </p:cNvSpPr>
          <p:nvPr/>
        </p:nvSpPr>
        <p:spPr>
          <a:xfrm>
            <a:off x="921417" y="227795"/>
            <a:ext cx="7568509" cy="957577"/>
          </a:xfrm>
          <a:prstGeom prst="rect">
            <a:avLst/>
          </a:prstGeom>
        </p:spPr>
        <p:txBody>
          <a:bodyPr vert="horz" lIns="91440" tIns="45720" rIns="91440" bIns="45720" rtlCol="0" anchor="b">
            <a:normAutofit/>
          </a:bodyPr>
          <a:lstStyle>
            <a:lvl1pPr marL="0" indent="0" algn="l" defTabSz="457200" rtl="0" eaLnBrk="1" latinLnBrk="0" hangingPunct="1">
              <a:lnSpc>
                <a:spcPct val="125000"/>
              </a:lnSpc>
              <a:spcBef>
                <a:spcPts val="0"/>
              </a:spcBef>
              <a:spcAft>
                <a:spcPts val="600"/>
              </a:spcAft>
              <a:buFont typeface="Arial"/>
              <a:buNone/>
              <a:defRPr sz="1600" b="0" i="0" kern="1200">
                <a:solidFill>
                  <a:schemeClr val="tx1">
                    <a:lumMod val="75000"/>
                  </a:schemeClr>
                </a:solidFill>
                <a:latin typeface="Arial"/>
                <a:ea typeface="+mn-ea"/>
                <a:cs typeface="Arial"/>
              </a:defRPr>
            </a:lvl1pPr>
            <a:lvl2pPr marL="914400" indent="-457200" algn="l" defTabSz="457200" rtl="0" eaLnBrk="1" latinLnBrk="0" hangingPunct="1">
              <a:lnSpc>
                <a:spcPct val="125000"/>
              </a:lnSpc>
              <a:spcBef>
                <a:spcPts val="0"/>
              </a:spcBef>
              <a:spcAft>
                <a:spcPts val="600"/>
              </a:spcAft>
              <a:buClr>
                <a:schemeClr val="accent1"/>
              </a:buClr>
              <a:buFont typeface="Arial"/>
              <a:buChar char="•"/>
              <a:defRPr sz="1600" b="0" i="0" kern="1200">
                <a:solidFill>
                  <a:schemeClr val="tx1">
                    <a:lumMod val="75000"/>
                  </a:schemeClr>
                </a:solidFill>
                <a:latin typeface="Arial"/>
                <a:ea typeface="+mn-ea"/>
                <a:cs typeface="Arial"/>
              </a:defRPr>
            </a:lvl2pPr>
            <a:lvl3pPr marL="1257300" indent="-342900" algn="l" defTabSz="457200" rtl="0" eaLnBrk="1" latinLnBrk="0" hangingPunct="1">
              <a:lnSpc>
                <a:spcPct val="125000"/>
              </a:lnSpc>
              <a:spcBef>
                <a:spcPts val="0"/>
              </a:spcBef>
              <a:spcAft>
                <a:spcPts val="600"/>
              </a:spcAft>
              <a:buClr>
                <a:schemeClr val="accent1"/>
              </a:buClr>
              <a:buFont typeface="Arial"/>
              <a:buChar char="•"/>
              <a:defRPr sz="1400" b="0" i="0" kern="1200">
                <a:solidFill>
                  <a:schemeClr val="tx1">
                    <a:lumMod val="75000"/>
                  </a:schemeClr>
                </a:solidFill>
                <a:latin typeface="Arial"/>
                <a:ea typeface="+mn-ea"/>
                <a:cs typeface="Arial"/>
              </a:defRPr>
            </a:lvl3pPr>
            <a:lvl4pPr marL="1714500" indent="-342900" algn="l" defTabSz="457200" rtl="0" eaLnBrk="1" latinLnBrk="0" hangingPunct="1">
              <a:lnSpc>
                <a:spcPct val="125000"/>
              </a:lnSpc>
              <a:spcBef>
                <a:spcPts val="0"/>
              </a:spcBef>
              <a:spcAft>
                <a:spcPts val="600"/>
              </a:spcAft>
              <a:buClr>
                <a:schemeClr val="accent1"/>
              </a:buClr>
              <a:buFont typeface="Arial"/>
              <a:buChar char="•"/>
              <a:defRPr sz="1200" b="0" i="0" kern="1200">
                <a:solidFill>
                  <a:schemeClr val="tx1">
                    <a:lumMod val="75000"/>
                  </a:schemeClr>
                </a:solidFill>
                <a:latin typeface="Arial"/>
                <a:ea typeface="+mn-ea"/>
                <a:cs typeface="Arial"/>
              </a:defRPr>
            </a:lvl4pPr>
            <a:lvl5pPr marL="2171700" indent="-342900" algn="l" defTabSz="457200" rtl="0" eaLnBrk="1" latinLnBrk="0" hangingPunct="1">
              <a:lnSpc>
                <a:spcPct val="125000"/>
              </a:lnSpc>
              <a:spcBef>
                <a:spcPts val="0"/>
              </a:spcBef>
              <a:spcAft>
                <a:spcPts val="600"/>
              </a:spcAft>
              <a:buClr>
                <a:schemeClr val="accent1"/>
              </a:buClr>
              <a:buFont typeface="Arial"/>
              <a:buChar char="•"/>
              <a:defRPr sz="1200" b="0" i="0" kern="1200">
                <a:solidFill>
                  <a:schemeClr val="tx1">
                    <a:lumMod val="7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5000"/>
              </a:lnSpc>
              <a:buClr>
                <a:schemeClr val="accent1"/>
              </a:buClr>
              <a:buSzPct val="70000"/>
            </a:pPr>
            <a:endParaRPr lang="en-US" sz="1400" b="0" i="0" kern="1200" dirty="0"/>
          </a:p>
          <a:p>
            <a:pPr>
              <a:lnSpc>
                <a:spcPct val="115000"/>
              </a:lnSpc>
              <a:buClr>
                <a:schemeClr val="accent1"/>
              </a:buClr>
              <a:buSzPct val="70000"/>
            </a:pPr>
            <a:r>
              <a:rPr lang="en-US" sz="1400" b="0" i="0" u="none" strike="noStrike" kern="1200" dirty="0">
                <a:effectLst/>
                <a:hlinkClick r:id="rId3" tooltip="https://www.linkedin.com/pulse/85-jobs-exist-2030-havent-been-invented-yet-leo-salemi/">
                  <a:extLst>
                    <a:ext uri="{A12FA001-AC4F-418D-AE19-62706E023703}">
                      <ahyp:hlinkClr xmlns:ahyp="http://schemas.microsoft.com/office/drawing/2018/hyperlinkcolor" val="tx"/>
                    </a:ext>
                  </a:extLst>
                </a:hlinkClick>
              </a:rPr>
              <a:t>‘In 2030, 85% of us</a:t>
            </a:r>
            <a:r>
              <a:rPr lang="en-US" sz="1400" b="0" i="0" kern="1200" dirty="0">
                <a:effectLst/>
              </a:rPr>
              <a:t> who are in work will be doing jobs that don’t exist yet (Dell 2023)’</a:t>
            </a:r>
          </a:p>
        </p:txBody>
      </p:sp>
      <p:graphicFrame>
        <p:nvGraphicFramePr>
          <p:cNvPr id="16" name="Content Placeholder 2">
            <a:extLst>
              <a:ext uri="{FF2B5EF4-FFF2-40B4-BE49-F238E27FC236}">
                <a16:creationId xmlns:a16="http://schemas.microsoft.com/office/drawing/2014/main" id="{941A71E1-DD6D-20B8-41BB-DF7A40E44EDD}"/>
              </a:ext>
            </a:extLst>
          </p:cNvPr>
          <p:cNvGraphicFramePr>
            <a:graphicFrameLocks noGrp="1"/>
          </p:cNvGraphicFramePr>
          <p:nvPr>
            <p:ph idx="1"/>
            <p:extLst>
              <p:ext uri="{D42A27DB-BD31-4B8C-83A1-F6EECF244321}">
                <p14:modId xmlns:p14="http://schemas.microsoft.com/office/powerpoint/2010/main" val="1304973385"/>
              </p:ext>
            </p:extLst>
          </p:nvPr>
        </p:nvGraphicFramePr>
        <p:xfrm>
          <a:off x="1018663" y="1367265"/>
          <a:ext cx="7056374" cy="4254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raphic 3" descr="Heart organ with solid fill">
            <a:extLst>
              <a:ext uri="{FF2B5EF4-FFF2-40B4-BE49-F238E27FC236}">
                <a16:creationId xmlns:a16="http://schemas.microsoft.com/office/drawing/2014/main" id="{E6ADA059-0AAF-C2D3-91E0-86B39160ED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1365" y="1819740"/>
            <a:ext cx="720668" cy="720668"/>
          </a:xfrm>
          <a:prstGeom prst="rect">
            <a:avLst/>
          </a:prstGeom>
        </p:spPr>
      </p:pic>
      <p:pic>
        <p:nvPicPr>
          <p:cNvPr id="7" name="Graphic 6" descr="Suburban scene with solid fill">
            <a:extLst>
              <a:ext uri="{FF2B5EF4-FFF2-40B4-BE49-F238E27FC236}">
                <a16:creationId xmlns:a16="http://schemas.microsoft.com/office/drawing/2014/main" id="{56CE6B0B-EAD6-DF1F-F06B-F6B9FBD62C7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95705" y="3905633"/>
            <a:ext cx="808364" cy="808364"/>
          </a:xfrm>
          <a:prstGeom prst="rect">
            <a:avLst/>
          </a:prstGeom>
        </p:spPr>
      </p:pic>
      <p:pic>
        <p:nvPicPr>
          <p:cNvPr id="9" name="Graphic 8" descr="Globe with solid fill">
            <a:extLst>
              <a:ext uri="{FF2B5EF4-FFF2-40B4-BE49-F238E27FC236}">
                <a16:creationId xmlns:a16="http://schemas.microsoft.com/office/drawing/2014/main" id="{51DB9653-952E-EA68-86FC-9F9865404DC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50836" y="1685942"/>
            <a:ext cx="720668" cy="720668"/>
          </a:xfrm>
          <a:prstGeom prst="rect">
            <a:avLst/>
          </a:prstGeom>
        </p:spPr>
      </p:pic>
      <p:pic>
        <p:nvPicPr>
          <p:cNvPr id="11" name="Graphic 10" descr="Renewable Energy with solid fill">
            <a:extLst>
              <a:ext uri="{FF2B5EF4-FFF2-40B4-BE49-F238E27FC236}">
                <a16:creationId xmlns:a16="http://schemas.microsoft.com/office/drawing/2014/main" id="{8C606461-4AF9-3158-1433-0AC3C719E6D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5813290" y="4908302"/>
            <a:ext cx="754932" cy="754932"/>
          </a:xfrm>
          <a:prstGeom prst="rect">
            <a:avLst/>
          </a:prstGeom>
        </p:spPr>
      </p:pic>
      <p:pic>
        <p:nvPicPr>
          <p:cNvPr id="13" name="Graphic 12" descr="Illustrator with solid fill">
            <a:extLst>
              <a:ext uri="{FF2B5EF4-FFF2-40B4-BE49-F238E27FC236}">
                <a16:creationId xmlns:a16="http://schemas.microsoft.com/office/drawing/2014/main" id="{AC0DCFA8-CBD6-EFE9-03F6-F754FA3893B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653977" y="2064146"/>
            <a:ext cx="613284" cy="613284"/>
          </a:xfrm>
          <a:prstGeom prst="rect">
            <a:avLst/>
          </a:prstGeom>
        </p:spPr>
      </p:pic>
      <p:pic>
        <p:nvPicPr>
          <p:cNvPr id="15" name="Graphic 14" descr="Coins with solid fill">
            <a:extLst>
              <a:ext uri="{FF2B5EF4-FFF2-40B4-BE49-F238E27FC236}">
                <a16:creationId xmlns:a16="http://schemas.microsoft.com/office/drawing/2014/main" id="{199A47BF-DD45-449B-1C3B-E5B8401ADEA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78326" y="3990168"/>
            <a:ext cx="720668" cy="720668"/>
          </a:xfrm>
          <a:prstGeom prst="rect">
            <a:avLst/>
          </a:prstGeom>
        </p:spPr>
      </p:pic>
      <p:pic>
        <p:nvPicPr>
          <p:cNvPr id="18" name="Graphic 17" descr="Blueprint with solid fill">
            <a:extLst>
              <a:ext uri="{FF2B5EF4-FFF2-40B4-BE49-F238E27FC236}">
                <a16:creationId xmlns:a16="http://schemas.microsoft.com/office/drawing/2014/main" id="{6C46BD0E-EB1E-62E9-FE7A-FD2495D2057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642227" y="2924944"/>
            <a:ext cx="705637" cy="705637"/>
          </a:xfrm>
          <a:prstGeom prst="rect">
            <a:avLst/>
          </a:prstGeom>
        </p:spPr>
      </p:pic>
      <p:pic>
        <p:nvPicPr>
          <p:cNvPr id="20" name="Graphic 19" descr="Programmer female with solid fill">
            <a:extLst>
              <a:ext uri="{FF2B5EF4-FFF2-40B4-BE49-F238E27FC236}">
                <a16:creationId xmlns:a16="http://schemas.microsoft.com/office/drawing/2014/main" id="{52E82348-B751-B3F5-DA28-19545AC8B38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89631" y="2745709"/>
            <a:ext cx="826247" cy="826247"/>
          </a:xfrm>
          <a:prstGeom prst="rect">
            <a:avLst/>
          </a:prstGeom>
        </p:spPr>
      </p:pic>
      <p:pic>
        <p:nvPicPr>
          <p:cNvPr id="22" name="Graphic 21" descr="Artificial Intelligence with solid fill">
            <a:extLst>
              <a:ext uri="{FF2B5EF4-FFF2-40B4-BE49-F238E27FC236}">
                <a16:creationId xmlns:a16="http://schemas.microsoft.com/office/drawing/2014/main" id="{0F60C3E4-D572-1580-E4E0-330B890B2FC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940152" y="3011395"/>
            <a:ext cx="705637" cy="705637"/>
          </a:xfrm>
          <a:prstGeom prst="rect">
            <a:avLst/>
          </a:prstGeom>
        </p:spPr>
      </p:pic>
      <p:pic>
        <p:nvPicPr>
          <p:cNvPr id="24" name="Graphic 23" descr="Car Mechanic with solid fill">
            <a:extLst>
              <a:ext uri="{FF2B5EF4-FFF2-40B4-BE49-F238E27FC236}">
                <a16:creationId xmlns:a16="http://schemas.microsoft.com/office/drawing/2014/main" id="{9B1B2EA8-A15F-3212-F5FC-0BC4D294936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418034" y="4072867"/>
            <a:ext cx="720668" cy="720668"/>
          </a:xfrm>
          <a:prstGeom prst="rect">
            <a:avLst/>
          </a:prstGeom>
        </p:spPr>
      </p:pic>
      <p:pic>
        <p:nvPicPr>
          <p:cNvPr id="28" name="Graphic 27" descr="Microscope with solid fill">
            <a:extLst>
              <a:ext uri="{FF2B5EF4-FFF2-40B4-BE49-F238E27FC236}">
                <a16:creationId xmlns:a16="http://schemas.microsoft.com/office/drawing/2014/main" id="{6DB9C1AA-9E99-D6C7-539C-A3866776C34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601982" y="1532712"/>
            <a:ext cx="896060" cy="896060"/>
          </a:xfrm>
          <a:prstGeom prst="rect">
            <a:avLst/>
          </a:prstGeom>
        </p:spPr>
      </p:pic>
      <p:pic>
        <p:nvPicPr>
          <p:cNvPr id="30" name="Graphic 29" descr="Quadcopter with solid fill">
            <a:extLst>
              <a:ext uri="{FF2B5EF4-FFF2-40B4-BE49-F238E27FC236}">
                <a16:creationId xmlns:a16="http://schemas.microsoft.com/office/drawing/2014/main" id="{CEBBEAEF-AAC2-B2F0-4639-7A93A0190E9E}"/>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627784" y="4060796"/>
            <a:ext cx="808364" cy="808364"/>
          </a:xfrm>
          <a:prstGeom prst="rect">
            <a:avLst/>
          </a:prstGeom>
        </p:spPr>
      </p:pic>
      <p:pic>
        <p:nvPicPr>
          <p:cNvPr id="32" name="Graphic 31" descr="GMO with solid fill">
            <a:extLst>
              <a:ext uri="{FF2B5EF4-FFF2-40B4-BE49-F238E27FC236}">
                <a16:creationId xmlns:a16="http://schemas.microsoft.com/office/drawing/2014/main" id="{961A5981-FC51-8F79-72F1-E4CA7E658368}"/>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430799" y="2786783"/>
            <a:ext cx="707903" cy="707903"/>
          </a:xfrm>
          <a:prstGeom prst="rect">
            <a:avLst/>
          </a:prstGeom>
        </p:spPr>
      </p:pic>
      <p:pic>
        <p:nvPicPr>
          <p:cNvPr id="34" name="Graphic 33" descr="Connected with solid fill">
            <a:extLst>
              <a:ext uri="{FF2B5EF4-FFF2-40B4-BE49-F238E27FC236}">
                <a16:creationId xmlns:a16="http://schemas.microsoft.com/office/drawing/2014/main" id="{E54D0109-8999-F12C-3D5F-1E1ED0BC956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2483768" y="4955361"/>
            <a:ext cx="808364" cy="808364"/>
          </a:xfrm>
          <a:prstGeom prst="rect">
            <a:avLst/>
          </a:prstGeom>
        </p:spPr>
      </p:pic>
      <p:sp>
        <p:nvSpPr>
          <p:cNvPr id="8" name="TextBox 7">
            <a:extLst>
              <a:ext uri="{FF2B5EF4-FFF2-40B4-BE49-F238E27FC236}">
                <a16:creationId xmlns:a16="http://schemas.microsoft.com/office/drawing/2014/main" id="{05A677AC-FDE3-0F46-D713-F1BEF00016B5}"/>
              </a:ext>
            </a:extLst>
          </p:cNvPr>
          <p:cNvSpPr txBox="1"/>
          <p:nvPr/>
        </p:nvSpPr>
        <p:spPr>
          <a:xfrm>
            <a:off x="457200" y="5922025"/>
            <a:ext cx="8496944" cy="830997"/>
          </a:xfrm>
          <a:prstGeom prst="rect">
            <a:avLst/>
          </a:prstGeom>
          <a:noFill/>
        </p:spPr>
        <p:txBody>
          <a:bodyPr wrap="square">
            <a:spAutoFit/>
          </a:bodyPr>
          <a:lstStyle/>
          <a:p>
            <a:pPr algn="ctr"/>
            <a:r>
              <a:rPr lang="en-US" sz="1600" dirty="0">
                <a:solidFill>
                  <a:srgbClr val="8A99C6"/>
                </a:solidFill>
                <a:latin typeface="Georgia" panose="02040502050405020303" pitchFamily="18" charset="0"/>
              </a:rPr>
              <a:t>'But a child starting school today at the age of five will step into adulthood facing a </a:t>
            </a:r>
            <a:r>
              <a:rPr lang="en-US" sz="1600" dirty="0" err="1">
                <a:solidFill>
                  <a:srgbClr val="8A99C6"/>
                </a:solidFill>
                <a:latin typeface="Georgia" panose="02040502050405020303" pitchFamily="18" charset="0"/>
              </a:rPr>
              <a:t>labour</a:t>
            </a:r>
            <a:r>
              <a:rPr lang="en-US" sz="1600" dirty="0">
                <a:solidFill>
                  <a:srgbClr val="8A99C6"/>
                </a:solidFill>
                <a:latin typeface="Georgia" panose="02040502050405020303" pitchFamily="18" charset="0"/>
              </a:rPr>
              <a:t> market that is almost unrecognisable’</a:t>
            </a:r>
          </a:p>
          <a:p>
            <a:pPr algn="ctr"/>
            <a:r>
              <a:rPr lang="en-US" sz="1600" dirty="0">
                <a:solidFill>
                  <a:srgbClr val="8A99C6"/>
                </a:solidFill>
                <a:latin typeface="Georgia" panose="02040502050405020303" pitchFamily="18" charset="0"/>
              </a:rPr>
              <a:t> </a:t>
            </a:r>
            <a:r>
              <a:rPr lang="en-US" sz="1600" dirty="0">
                <a:solidFill>
                  <a:srgbClr val="D9AC77"/>
                </a:solidFill>
                <a:latin typeface="Georgia" panose="02040502050405020303" pitchFamily="18" charset="0"/>
              </a:rPr>
              <a:t>A World-Class Education System - The Advanced British Standard</a:t>
            </a:r>
            <a:endParaRPr lang="en-GB" sz="1600" dirty="0">
              <a:solidFill>
                <a:srgbClr val="D9AC77"/>
              </a:solidFill>
              <a:latin typeface="Georgia" panose="02040502050405020303" pitchFamily="18" charset="0"/>
            </a:endParaRPr>
          </a:p>
        </p:txBody>
      </p:sp>
    </p:spTree>
    <p:extLst>
      <p:ext uri="{BB962C8B-B14F-4D97-AF65-F5344CB8AC3E}">
        <p14:creationId xmlns:p14="http://schemas.microsoft.com/office/powerpoint/2010/main" val="1224088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35ADE7-55D9-9FBC-3918-F3E1DE14B67E}"/>
              </a:ext>
            </a:extLst>
          </p:cNvPr>
          <p:cNvSpPr>
            <a:spLocks noGrp="1"/>
          </p:cNvSpPr>
          <p:nvPr>
            <p:ph idx="1"/>
          </p:nvPr>
        </p:nvSpPr>
        <p:spPr>
          <a:xfrm>
            <a:off x="381000" y="1720516"/>
            <a:ext cx="8294915" cy="2250049"/>
          </a:xfrm>
        </p:spPr>
        <p:txBody>
          <a:bodyPr>
            <a:normAutofit fontScale="92500" lnSpcReduction="10000"/>
          </a:bodyPr>
          <a:lstStyle/>
          <a:p>
            <a:pPr algn="just">
              <a:buClr>
                <a:srgbClr val="D6B287"/>
              </a:buClr>
            </a:pPr>
            <a:r>
              <a:rPr lang="en-US" sz="2400" dirty="0">
                <a:solidFill>
                  <a:srgbClr val="595959"/>
                </a:solidFill>
                <a:latin typeface="Georgia" panose="02040502050405020303" pitchFamily="18" charset="0"/>
                <a:cs typeface="Arial" panose="020B0604020202020204" pitchFamily="34" charset="0"/>
              </a:rPr>
              <a:t>“Some</a:t>
            </a:r>
            <a:r>
              <a:rPr lang="en-US" sz="2400" spc="-49"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of</a:t>
            </a:r>
            <a:r>
              <a:rPr lang="en-US" sz="2400" spc="-41"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the</a:t>
            </a:r>
            <a:r>
              <a:rPr lang="en-US" sz="2400" spc="-49"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most</a:t>
            </a:r>
            <a:r>
              <a:rPr lang="en-US" sz="2400" spc="-53" dirty="0">
                <a:solidFill>
                  <a:srgbClr val="595959"/>
                </a:solidFill>
                <a:latin typeface="Georgia" panose="02040502050405020303" pitchFamily="18" charset="0"/>
                <a:cs typeface="Arial" panose="020B0604020202020204" pitchFamily="34" charset="0"/>
              </a:rPr>
              <a:t> </a:t>
            </a:r>
            <a:r>
              <a:rPr lang="en-US" sz="2400" spc="-15" dirty="0">
                <a:solidFill>
                  <a:srgbClr val="595959"/>
                </a:solidFill>
                <a:latin typeface="Georgia" panose="02040502050405020303" pitchFamily="18" charset="0"/>
                <a:cs typeface="Arial" panose="020B0604020202020204" pitchFamily="34" charset="0"/>
              </a:rPr>
              <a:t>in-</a:t>
            </a:r>
            <a:r>
              <a:rPr lang="en-US" sz="2400" dirty="0">
                <a:solidFill>
                  <a:srgbClr val="595959"/>
                </a:solidFill>
                <a:latin typeface="Georgia" panose="02040502050405020303" pitchFamily="18" charset="0"/>
                <a:cs typeface="Arial" panose="020B0604020202020204" pitchFamily="34" charset="0"/>
              </a:rPr>
              <a:t>demand</a:t>
            </a:r>
            <a:r>
              <a:rPr lang="en-US" sz="2400" spc="-49"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skills</a:t>
            </a:r>
            <a:r>
              <a:rPr lang="en-US" sz="2400" spc="-38"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of</a:t>
            </a:r>
            <a:r>
              <a:rPr lang="en-US" sz="2400" spc="-41"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the</a:t>
            </a:r>
            <a:r>
              <a:rPr lang="en-US" sz="2400" spc="-45" dirty="0">
                <a:solidFill>
                  <a:srgbClr val="595959"/>
                </a:solidFill>
                <a:latin typeface="Georgia" panose="02040502050405020303" pitchFamily="18" charset="0"/>
                <a:cs typeface="Arial" panose="020B0604020202020204" pitchFamily="34" charset="0"/>
              </a:rPr>
              <a:t> </a:t>
            </a:r>
            <a:r>
              <a:rPr lang="en-US" sz="2400" spc="-8" dirty="0">
                <a:solidFill>
                  <a:srgbClr val="595959"/>
                </a:solidFill>
                <a:latin typeface="Georgia" panose="02040502050405020303" pitchFamily="18" charset="0"/>
                <a:cs typeface="Arial" panose="020B0604020202020204" pitchFamily="34" charset="0"/>
              </a:rPr>
              <a:t>workplace </a:t>
            </a:r>
            <a:r>
              <a:rPr lang="en-US" sz="2400" dirty="0">
                <a:solidFill>
                  <a:srgbClr val="595959"/>
                </a:solidFill>
                <a:latin typeface="Georgia" panose="02040502050405020303" pitchFamily="18" charset="0"/>
                <a:cs typeface="Arial" panose="020B0604020202020204" pitchFamily="34" charset="0"/>
              </a:rPr>
              <a:t>of</a:t>
            </a:r>
            <a:r>
              <a:rPr lang="en-US" sz="2400" spc="-53"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the</a:t>
            </a:r>
            <a:r>
              <a:rPr lang="en-US" sz="2400" spc="-53"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near</a:t>
            </a:r>
            <a:r>
              <a:rPr lang="en-US" sz="2400" spc="-53"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future</a:t>
            </a:r>
            <a:r>
              <a:rPr lang="en-US" sz="2400" spc="-68"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will</a:t>
            </a:r>
            <a:r>
              <a:rPr lang="en-US" sz="2400" spc="-53"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revolve</a:t>
            </a:r>
            <a:r>
              <a:rPr lang="en-US" sz="2400" spc="-60"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around</a:t>
            </a:r>
            <a:r>
              <a:rPr lang="en-US" sz="2400" spc="-60"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tackling</a:t>
            </a:r>
            <a:r>
              <a:rPr lang="en-US" sz="2400" spc="-38" dirty="0">
                <a:solidFill>
                  <a:srgbClr val="595959"/>
                </a:solidFill>
                <a:latin typeface="Georgia" panose="02040502050405020303" pitchFamily="18" charset="0"/>
                <a:cs typeface="Arial" panose="020B0604020202020204" pitchFamily="34" charset="0"/>
              </a:rPr>
              <a:t> </a:t>
            </a:r>
            <a:r>
              <a:rPr lang="en-US" sz="2400" spc="-8" dirty="0">
                <a:solidFill>
                  <a:srgbClr val="595959"/>
                </a:solidFill>
                <a:latin typeface="Georgia" panose="02040502050405020303" pitchFamily="18" charset="0"/>
                <a:cs typeface="Arial" panose="020B0604020202020204" pitchFamily="34" charset="0"/>
              </a:rPr>
              <a:t>high- </a:t>
            </a:r>
            <a:r>
              <a:rPr lang="en-US" sz="2400" dirty="0">
                <a:solidFill>
                  <a:srgbClr val="595959"/>
                </a:solidFill>
                <a:latin typeface="Georgia" panose="02040502050405020303" pitchFamily="18" charset="0"/>
                <a:cs typeface="Arial" panose="020B0604020202020204" pitchFamily="34" charset="0"/>
              </a:rPr>
              <a:t>level</a:t>
            </a:r>
            <a:r>
              <a:rPr lang="en-US" sz="2400" spc="-90"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challenges.</a:t>
            </a:r>
            <a:r>
              <a:rPr lang="en-US" sz="2400" spc="-75"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Leadership,</a:t>
            </a:r>
            <a:r>
              <a:rPr lang="en-US" sz="2400" spc="-90"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human</a:t>
            </a:r>
            <a:r>
              <a:rPr lang="en-US" sz="2400" spc="-90" dirty="0">
                <a:solidFill>
                  <a:srgbClr val="595959"/>
                </a:solidFill>
                <a:latin typeface="Georgia" panose="02040502050405020303" pitchFamily="18" charset="0"/>
                <a:cs typeface="Arial" panose="020B0604020202020204" pitchFamily="34" charset="0"/>
              </a:rPr>
              <a:t> </a:t>
            </a:r>
            <a:r>
              <a:rPr lang="en-US" sz="2400" spc="-8" dirty="0">
                <a:solidFill>
                  <a:srgbClr val="595959"/>
                </a:solidFill>
                <a:latin typeface="Georgia" panose="02040502050405020303" pitchFamily="18" charset="0"/>
                <a:cs typeface="Arial" panose="020B0604020202020204" pitchFamily="34" charset="0"/>
              </a:rPr>
              <a:t>judgment, </a:t>
            </a:r>
            <a:r>
              <a:rPr lang="en-US" sz="2400" dirty="0">
                <a:solidFill>
                  <a:srgbClr val="595959"/>
                </a:solidFill>
                <a:latin typeface="Georgia" panose="02040502050405020303" pitchFamily="18" charset="0"/>
                <a:cs typeface="Arial" panose="020B0604020202020204" pitchFamily="34" charset="0"/>
              </a:rPr>
              <a:t>complex</a:t>
            </a:r>
            <a:r>
              <a:rPr lang="en-US" sz="2400" spc="-60" dirty="0">
                <a:solidFill>
                  <a:srgbClr val="595959"/>
                </a:solidFill>
                <a:latin typeface="Georgia" panose="02040502050405020303" pitchFamily="18" charset="0"/>
                <a:cs typeface="Arial" panose="020B0604020202020204" pitchFamily="34" charset="0"/>
              </a:rPr>
              <a:t> </a:t>
            </a:r>
            <a:r>
              <a:rPr lang="en-US" sz="2400" spc="-15" dirty="0">
                <a:solidFill>
                  <a:srgbClr val="595959"/>
                </a:solidFill>
                <a:latin typeface="Georgia" panose="02040502050405020303" pitchFamily="18" charset="0"/>
                <a:cs typeface="Arial" panose="020B0604020202020204" pitchFamily="34" charset="0"/>
              </a:rPr>
              <a:t>decision-</a:t>
            </a:r>
            <a:r>
              <a:rPr lang="en-US" sz="2400" dirty="0">
                <a:solidFill>
                  <a:srgbClr val="595959"/>
                </a:solidFill>
                <a:latin typeface="Georgia" panose="02040502050405020303" pitchFamily="18" charset="0"/>
                <a:cs typeface="Arial" panose="020B0604020202020204" pitchFamily="34" charset="0"/>
              </a:rPr>
              <a:t>making,</a:t>
            </a:r>
            <a:r>
              <a:rPr lang="en-US" sz="2400" spc="-49" dirty="0">
                <a:solidFill>
                  <a:srgbClr val="595959"/>
                </a:solidFill>
                <a:latin typeface="Georgia" panose="02040502050405020303" pitchFamily="18" charset="0"/>
                <a:cs typeface="Arial" panose="020B0604020202020204" pitchFamily="34" charset="0"/>
              </a:rPr>
              <a:t> </a:t>
            </a:r>
            <a:r>
              <a:rPr lang="en-US" sz="2400" spc="-8" dirty="0">
                <a:solidFill>
                  <a:srgbClr val="595959"/>
                </a:solidFill>
                <a:latin typeface="Georgia" panose="02040502050405020303" pitchFamily="18" charset="0"/>
                <a:cs typeface="Arial" panose="020B0604020202020204" pitchFamily="34" charset="0"/>
              </a:rPr>
              <a:t>collaboration</a:t>
            </a:r>
            <a:r>
              <a:rPr lang="en-US" sz="2400" spc="-45"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and</a:t>
            </a:r>
            <a:r>
              <a:rPr lang="en-US" sz="2400" spc="-60" dirty="0">
                <a:solidFill>
                  <a:srgbClr val="595959"/>
                </a:solidFill>
                <a:latin typeface="Georgia" panose="02040502050405020303" pitchFamily="18" charset="0"/>
                <a:cs typeface="Arial" panose="020B0604020202020204" pitchFamily="34" charset="0"/>
              </a:rPr>
              <a:t> </a:t>
            </a:r>
            <a:r>
              <a:rPr lang="en-US" sz="2400" spc="-8" dirty="0">
                <a:solidFill>
                  <a:srgbClr val="595959"/>
                </a:solidFill>
                <a:latin typeface="Georgia" panose="02040502050405020303" pitchFamily="18" charset="0"/>
                <a:cs typeface="Arial" panose="020B0604020202020204" pitchFamily="34" charset="0"/>
              </a:rPr>
              <a:t>team-</a:t>
            </a:r>
            <a:r>
              <a:rPr lang="en-US" sz="2400" dirty="0">
                <a:solidFill>
                  <a:srgbClr val="595959"/>
                </a:solidFill>
                <a:latin typeface="Georgia" panose="02040502050405020303" pitchFamily="18" charset="0"/>
                <a:cs typeface="Arial" panose="020B0604020202020204" pitchFamily="34" charset="0"/>
              </a:rPr>
              <a:t>working,</a:t>
            </a:r>
            <a:r>
              <a:rPr lang="en-US" sz="2400" spc="-71"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digital</a:t>
            </a:r>
            <a:r>
              <a:rPr lang="en-US" sz="2400" spc="-71"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threat</a:t>
            </a:r>
            <a:r>
              <a:rPr lang="en-US" sz="2400" spc="-83"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awareness,</a:t>
            </a:r>
            <a:r>
              <a:rPr lang="en-US" sz="2400" spc="-79"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awareness</a:t>
            </a:r>
            <a:r>
              <a:rPr lang="en-US" sz="2400" spc="-83"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of</a:t>
            </a:r>
            <a:r>
              <a:rPr lang="en-US" sz="2400" spc="-83" dirty="0">
                <a:solidFill>
                  <a:srgbClr val="595959"/>
                </a:solidFill>
                <a:latin typeface="Georgia" panose="02040502050405020303" pitchFamily="18" charset="0"/>
                <a:cs typeface="Arial" panose="020B0604020202020204" pitchFamily="34" charset="0"/>
              </a:rPr>
              <a:t> </a:t>
            </a:r>
            <a:r>
              <a:rPr lang="en-US" sz="2400" spc="-8" dirty="0">
                <a:solidFill>
                  <a:srgbClr val="595959"/>
                </a:solidFill>
                <a:latin typeface="Georgia" panose="02040502050405020303" pitchFamily="18" charset="0"/>
                <a:cs typeface="Arial" panose="020B0604020202020204" pitchFamily="34" charset="0"/>
              </a:rPr>
              <a:t>issues </a:t>
            </a:r>
            <a:r>
              <a:rPr lang="en-US" sz="2400" dirty="0">
                <a:solidFill>
                  <a:srgbClr val="595959"/>
                </a:solidFill>
                <a:latin typeface="Georgia" panose="02040502050405020303" pitchFamily="18" charset="0"/>
                <a:cs typeface="Arial" panose="020B0604020202020204" pitchFamily="34" charset="0"/>
              </a:rPr>
              <a:t>of</a:t>
            </a:r>
            <a:r>
              <a:rPr lang="en-US" sz="2400" spc="-53"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ethics,</a:t>
            </a:r>
            <a:r>
              <a:rPr lang="en-US" sz="2400" spc="-53"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culture,</a:t>
            </a:r>
            <a:r>
              <a:rPr lang="en-US" sz="2400" spc="-60" dirty="0">
                <a:solidFill>
                  <a:srgbClr val="595959"/>
                </a:solidFill>
                <a:latin typeface="Georgia" panose="02040502050405020303" pitchFamily="18" charset="0"/>
                <a:cs typeface="Arial" panose="020B0604020202020204" pitchFamily="34" charset="0"/>
              </a:rPr>
              <a:t> </a:t>
            </a:r>
            <a:r>
              <a:rPr lang="en-US" sz="2400" dirty="0">
                <a:solidFill>
                  <a:srgbClr val="595959"/>
                </a:solidFill>
                <a:latin typeface="Georgia" panose="02040502050405020303" pitchFamily="18" charset="0"/>
                <a:cs typeface="Arial" panose="020B0604020202020204" pitchFamily="34" charset="0"/>
              </a:rPr>
              <a:t>and</a:t>
            </a:r>
            <a:r>
              <a:rPr lang="en-US" sz="2400" spc="-60" dirty="0">
                <a:solidFill>
                  <a:srgbClr val="595959"/>
                </a:solidFill>
                <a:latin typeface="Georgia" panose="02040502050405020303" pitchFamily="18" charset="0"/>
                <a:cs typeface="Arial" panose="020B0604020202020204" pitchFamily="34" charset="0"/>
              </a:rPr>
              <a:t> </a:t>
            </a:r>
            <a:r>
              <a:rPr lang="en-US" sz="2400" spc="-8" dirty="0">
                <a:solidFill>
                  <a:srgbClr val="595959"/>
                </a:solidFill>
                <a:latin typeface="Georgia" panose="02040502050405020303" pitchFamily="18" charset="0"/>
                <a:cs typeface="Arial" panose="020B0604020202020204" pitchFamily="34" charset="0"/>
              </a:rPr>
              <a:t>diversity.”</a:t>
            </a:r>
            <a:endParaRPr lang="en-US" sz="2400" dirty="0">
              <a:solidFill>
                <a:srgbClr val="595959"/>
              </a:solidFill>
              <a:latin typeface="Georgia" panose="02040502050405020303" pitchFamily="18" charset="0"/>
              <a:cs typeface="Arial" panose="020B0604020202020204" pitchFamily="34" charset="0"/>
            </a:endParaRPr>
          </a:p>
          <a:p>
            <a:pPr marL="214313" indent="-214313" algn="just">
              <a:buClr>
                <a:srgbClr val="D6B287"/>
              </a:buClr>
              <a:buFont typeface="Arial" panose="020B0604020202020204" pitchFamily="34" charset="0"/>
              <a:buChar char="•"/>
            </a:pPr>
            <a:endParaRPr lang="en-US" sz="1500" dirty="0">
              <a:solidFill>
                <a:srgbClr val="595959"/>
              </a:solidFill>
            </a:endParaRPr>
          </a:p>
        </p:txBody>
      </p:sp>
      <p:sp>
        <p:nvSpPr>
          <p:cNvPr id="6" name="TextBox 5">
            <a:extLst>
              <a:ext uri="{FF2B5EF4-FFF2-40B4-BE49-F238E27FC236}">
                <a16:creationId xmlns:a16="http://schemas.microsoft.com/office/drawing/2014/main" id="{B1767F60-E4F3-1049-BCA2-663368382372}"/>
              </a:ext>
            </a:extLst>
          </p:cNvPr>
          <p:cNvSpPr txBox="1"/>
          <p:nvPr/>
        </p:nvSpPr>
        <p:spPr>
          <a:xfrm>
            <a:off x="6542315" y="3970564"/>
            <a:ext cx="2133600" cy="415498"/>
          </a:xfrm>
          <a:prstGeom prst="rect">
            <a:avLst/>
          </a:prstGeom>
          <a:noFill/>
        </p:spPr>
        <p:txBody>
          <a:bodyPr wrap="square" rtlCol="0">
            <a:spAutoFit/>
          </a:bodyPr>
          <a:lstStyle/>
          <a:p>
            <a:pPr algn="r"/>
            <a:r>
              <a:rPr lang="en-US" sz="2100" b="1" dirty="0">
                <a:solidFill>
                  <a:srgbClr val="3C4E82"/>
                </a:solidFill>
              </a:rPr>
              <a:t>Bernard Marr</a:t>
            </a:r>
            <a:endParaRPr lang="en-GB" sz="2100" b="1" dirty="0">
              <a:solidFill>
                <a:srgbClr val="3C4E82"/>
              </a:solidFill>
            </a:endParaRPr>
          </a:p>
        </p:txBody>
      </p:sp>
    </p:spTree>
    <p:extLst>
      <p:ext uri="{BB962C8B-B14F-4D97-AF65-F5344CB8AC3E}">
        <p14:creationId xmlns:p14="http://schemas.microsoft.com/office/powerpoint/2010/main" val="2671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867E5-FB04-64BD-DFBE-B3BCBB6D01DB}"/>
              </a:ext>
            </a:extLst>
          </p:cNvPr>
          <p:cNvSpPr>
            <a:spLocks noGrp="1"/>
          </p:cNvSpPr>
          <p:nvPr>
            <p:ph type="title"/>
          </p:nvPr>
        </p:nvSpPr>
        <p:spPr/>
        <p:txBody>
          <a:bodyPr/>
          <a:lstStyle/>
          <a:p>
            <a:r>
              <a:rPr lang="en-US" dirty="0"/>
              <a:t>Future landscape</a:t>
            </a:r>
            <a:endParaRPr lang="en-GB" dirty="0"/>
          </a:p>
        </p:txBody>
      </p:sp>
      <p:sp>
        <p:nvSpPr>
          <p:cNvPr id="3" name="Content Placeholder 2">
            <a:extLst>
              <a:ext uri="{FF2B5EF4-FFF2-40B4-BE49-F238E27FC236}">
                <a16:creationId xmlns:a16="http://schemas.microsoft.com/office/drawing/2014/main" id="{E9B5AB29-320B-5A6A-E74E-B30481AB1174}"/>
              </a:ext>
            </a:extLst>
          </p:cNvPr>
          <p:cNvSpPr>
            <a:spLocks noGrp="1"/>
          </p:cNvSpPr>
          <p:nvPr>
            <p:ph idx="1"/>
          </p:nvPr>
        </p:nvSpPr>
        <p:spPr/>
        <p:txBody>
          <a:bodyPr/>
          <a:lstStyle/>
          <a:p>
            <a:pPr marL="285750" indent="-285750">
              <a:buClr>
                <a:srgbClr val="D9AC77"/>
              </a:buClr>
              <a:buFont typeface="Arial" panose="020B0604020202020204" pitchFamily="34" charset="0"/>
              <a:buChar char="›"/>
            </a:pPr>
            <a:r>
              <a:rPr lang="en-US" dirty="0"/>
              <a:t>Changes to Post-16 potentially a motivating force for changes to pre-16 education.</a:t>
            </a:r>
          </a:p>
          <a:p>
            <a:pPr marL="285750" indent="-285750">
              <a:buClr>
                <a:srgbClr val="D9AC77"/>
              </a:buClr>
              <a:buFont typeface="Arial" panose="020B0604020202020204" pitchFamily="34" charset="0"/>
              <a:buChar char="›"/>
            </a:pPr>
            <a:r>
              <a:rPr lang="en-US" dirty="0"/>
              <a:t>Already suggestion to reduce the number and/or length of papers that children sit, thereby saving time on exams and marking. </a:t>
            </a:r>
          </a:p>
          <a:p>
            <a:pPr marL="285750" indent="-285750">
              <a:buClr>
                <a:srgbClr val="D9AC77"/>
              </a:buClr>
              <a:buFont typeface="Arial" panose="020B0604020202020204" pitchFamily="34" charset="0"/>
              <a:buChar char="›"/>
            </a:pPr>
            <a:r>
              <a:rPr lang="en-US" dirty="0"/>
              <a:t>Proposal to adopt digital solutions, such as on screen assessment, which would open up new possibilities and allow us to assess performance in more innovative and less onerous ways.</a:t>
            </a:r>
          </a:p>
          <a:p>
            <a:pPr marL="285750" indent="-285750">
              <a:buClr>
                <a:srgbClr val="D9AC77"/>
              </a:buClr>
              <a:buFont typeface="Arial" panose="020B0604020202020204" pitchFamily="34" charset="0"/>
              <a:buChar char="›"/>
            </a:pPr>
            <a:r>
              <a:rPr lang="en-US" dirty="0"/>
              <a:t>Reinstating types of courses defunded following the Wolfe Review and adding new courses for the 21</a:t>
            </a:r>
            <a:r>
              <a:rPr lang="en-US" baseline="30000" dirty="0"/>
              <a:t>st</a:t>
            </a:r>
            <a:r>
              <a:rPr lang="en-US" dirty="0"/>
              <a:t> Century – including multi-modal assessment. </a:t>
            </a:r>
          </a:p>
          <a:p>
            <a:pPr marL="285750" indent="-285750">
              <a:buClr>
                <a:srgbClr val="D9AC77"/>
              </a:buClr>
              <a:buFont typeface="Arial" panose="020B0604020202020204" pitchFamily="34" charset="0"/>
              <a:buChar char="›"/>
            </a:pPr>
            <a:r>
              <a:rPr lang="en-US" dirty="0"/>
              <a:t>Increase career placements, work experience, inter generational project experiences</a:t>
            </a:r>
          </a:p>
          <a:p>
            <a:pPr marL="285750" indent="-285750">
              <a:buClr>
                <a:srgbClr val="D9AC77"/>
              </a:buClr>
              <a:buFont typeface="Arial" panose="020B0604020202020204" pitchFamily="34" charset="0"/>
              <a:buChar char="›"/>
            </a:pPr>
            <a:r>
              <a:rPr lang="en-US" dirty="0"/>
              <a:t>flexible learning </a:t>
            </a:r>
            <a:r>
              <a:rPr lang="en-US" dirty="0" err="1"/>
              <a:t>programmes</a:t>
            </a:r>
            <a:r>
              <a:rPr lang="en-US" dirty="0"/>
              <a:t> – in person and virtual</a:t>
            </a:r>
          </a:p>
          <a:p>
            <a:pPr marL="285750" indent="-285750">
              <a:buClr>
                <a:srgbClr val="D9AC77"/>
              </a:buClr>
              <a:buFont typeface="Arial" panose="020B0604020202020204" pitchFamily="34" charset="0"/>
              <a:buChar char="›"/>
            </a:pPr>
            <a:r>
              <a:rPr lang="en-US" dirty="0"/>
              <a:t>Strong emphasis on skill development</a:t>
            </a:r>
          </a:p>
        </p:txBody>
      </p:sp>
    </p:spTree>
    <p:extLst>
      <p:ext uri="{BB962C8B-B14F-4D97-AF65-F5344CB8AC3E}">
        <p14:creationId xmlns:p14="http://schemas.microsoft.com/office/powerpoint/2010/main" val="398657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4B85-9A73-481C-D896-5EC79445928F}"/>
              </a:ext>
            </a:extLst>
          </p:cNvPr>
          <p:cNvSpPr>
            <a:spLocks noGrp="1"/>
          </p:cNvSpPr>
          <p:nvPr>
            <p:ph type="title"/>
          </p:nvPr>
        </p:nvSpPr>
        <p:spPr>
          <a:xfrm>
            <a:off x="415088" y="1095869"/>
            <a:ext cx="8229600" cy="871724"/>
          </a:xfrm>
        </p:spPr>
        <p:txBody>
          <a:bodyPr>
            <a:normAutofit/>
          </a:bodyPr>
          <a:lstStyle/>
          <a:p>
            <a:r>
              <a:rPr lang="en-US" sz="2400" dirty="0"/>
              <a:t>Schools education – coherent, unified, holistic – where next?</a:t>
            </a:r>
            <a:endParaRPr lang="en-GB" sz="2400" i="1" dirty="0"/>
          </a:p>
        </p:txBody>
      </p:sp>
      <p:sp>
        <p:nvSpPr>
          <p:cNvPr id="3" name="Content Placeholder 2">
            <a:extLst>
              <a:ext uri="{FF2B5EF4-FFF2-40B4-BE49-F238E27FC236}">
                <a16:creationId xmlns:a16="http://schemas.microsoft.com/office/drawing/2014/main" id="{B435ADE7-55D9-9FBC-3918-F3E1DE14B67E}"/>
              </a:ext>
            </a:extLst>
          </p:cNvPr>
          <p:cNvSpPr>
            <a:spLocks noGrp="1"/>
          </p:cNvSpPr>
          <p:nvPr>
            <p:ph idx="1"/>
          </p:nvPr>
        </p:nvSpPr>
        <p:spPr>
          <a:xfrm>
            <a:off x="412082" y="2421354"/>
            <a:ext cx="8319836" cy="3820027"/>
          </a:xfrm>
        </p:spPr>
        <p:txBody>
          <a:bodyPr>
            <a:normAutofit/>
          </a:bodyPr>
          <a:lstStyle/>
          <a:p>
            <a:pPr marL="214313" indent="-214313" algn="just">
              <a:buClr>
                <a:srgbClr val="D6B287"/>
              </a:buClr>
              <a:buFont typeface="Arial" panose="020B0604020202020204" pitchFamily="34" charset="0"/>
              <a:buChar char="•"/>
            </a:pPr>
            <a:r>
              <a:rPr lang="en-US" sz="1500" b="1" dirty="0">
                <a:solidFill>
                  <a:srgbClr val="595959"/>
                </a:solidFill>
              </a:rPr>
              <a:t>Focusing apprenticeships on young people </a:t>
            </a:r>
            <a:r>
              <a:rPr lang="en-US" sz="1500" dirty="0">
                <a:solidFill>
                  <a:srgbClr val="595959"/>
                </a:solidFill>
              </a:rPr>
              <a:t>for example, by echoing the Scottish foundation apprenticeships model and providing high quality pre-apprenticeship opportunities and Young Apprenticeships from 14. </a:t>
            </a:r>
          </a:p>
        </p:txBody>
      </p:sp>
    </p:spTree>
    <p:extLst>
      <p:ext uri="{BB962C8B-B14F-4D97-AF65-F5344CB8AC3E}">
        <p14:creationId xmlns:p14="http://schemas.microsoft.com/office/powerpoint/2010/main" val="3294087272"/>
      </p:ext>
    </p:extLst>
  </p:cSld>
  <p:clrMapOvr>
    <a:masterClrMapping/>
  </p:clrMapOvr>
</p:sld>
</file>

<file path=ppt/theme/theme1.xml><?xml version="1.0" encoding="utf-8"?>
<a:theme xmlns:a="http://schemas.openxmlformats.org/drawingml/2006/main" name="Office Theme">
  <a:themeElements>
    <a:clrScheme name="Three Spires Trust">
      <a:dk1>
        <a:srgbClr val="61656C"/>
      </a:dk1>
      <a:lt1>
        <a:srgbClr val="FFFFFF"/>
      </a:lt1>
      <a:dk2>
        <a:srgbClr val="243053"/>
      </a:dk2>
      <a:lt2>
        <a:srgbClr val="FFFFFF"/>
      </a:lt2>
      <a:accent1>
        <a:srgbClr val="D9AC77"/>
      </a:accent1>
      <a:accent2>
        <a:srgbClr val="7C8BB2"/>
      </a:accent2>
      <a:accent3>
        <a:srgbClr val="243053"/>
      </a:accent3>
      <a:accent4>
        <a:srgbClr val="91A1CF"/>
      </a:accent4>
      <a:accent5>
        <a:srgbClr val="D9AC77"/>
      </a:accent5>
      <a:accent6>
        <a:srgbClr val="C49763"/>
      </a:accent6>
      <a:hlink>
        <a:srgbClr val="D9AC77"/>
      </a:hlink>
      <a:folHlink>
        <a:srgbClr val="BD96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 Sovereign Trust Powerpoint" id="{8BF33B61-4F08-174B-9994-AA28A1933A45}" vid="{6BFCD17E-31C1-4E4C-B148-F100354A17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 xmlns="15497d0e-2989-41e4-8c28-f1b31235e41a" xsi:nil="true"/>
    <SharedWithUsers xmlns="70b07cc4-ce30-44fb-8792-6be90b5572d4">
      <UserInfo>
        <DisplayName/>
        <AccountId xsi:nil="true"/>
        <AccountType/>
      </UserInfo>
    </SharedWithUsers>
    <MediaLengthInSeconds xmlns="15497d0e-2989-41e4-8c28-f1b31235e41a" xsi:nil="true"/>
    <TaxCatchAll xmlns="70b07cc4-ce30-44fb-8792-6be90b5572d4" xsi:nil="true"/>
    <lcf76f155ced4ddcb4097134ff3c332f xmlns="15497d0e-2989-41e4-8c28-f1b31235e41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364CB943904C498B889C94B13FE52A" ma:contentTypeVersion="11" ma:contentTypeDescription="Create a new document." ma:contentTypeScope="" ma:versionID="6ea1e11b11c759d0d553661d1fdedf0c">
  <xsd:schema xmlns:xsd="http://www.w3.org/2001/XMLSchema" xmlns:xs="http://www.w3.org/2001/XMLSchema" xmlns:p="http://schemas.microsoft.com/office/2006/metadata/properties" xmlns:ns2="15497d0e-2989-41e4-8c28-f1b31235e41a" xmlns:ns3="70b07cc4-ce30-44fb-8792-6be90b5572d4" targetNamespace="http://schemas.microsoft.com/office/2006/metadata/properties" ma:root="true" ma:fieldsID="1eaba4b9c6b2142bc2a46e9cedf215d3" ns2:_="" ns3:_="">
    <xsd:import namespace="15497d0e-2989-41e4-8c28-f1b31235e41a"/>
    <xsd:import namespace="70b07cc4-ce30-44fb-8792-6be90b5572d4"/>
    <xsd:element name="properties">
      <xsd:complexType>
        <xsd:sequence>
          <xsd:element name="documentManagement">
            <xsd:complexType>
              <xsd:all>
                <xsd:element ref="ns2:MediaServiceAutoKeyPoints" minOccurs="0"/>
                <xsd:element ref="ns2:MediaServiceKeyPoints"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Comment" minOccurs="0"/>
                <xsd:element ref="ns2:MediaServiceObjectDetectorVersions" minOccurs="0"/>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97d0e-2989-41e4-8c28-f1b31235e41a" elementFormDefault="qualified">
    <xsd:import namespace="http://schemas.microsoft.com/office/2006/documentManagement/types"/>
    <xsd:import namespace="http://schemas.microsoft.com/office/infopath/2007/PartnerControls"/>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internalName="MediaServiceKeyPoints"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Comment" ma:index="16" nillable="true" ma:displayName="Comment" ma:format="Dropdown" ma:internalName="Comment">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aa34e61-ed56-4d92-b517-f2f263208eb5" ma:termSetId="09814cd3-568e-fe90-9814-8d621ff8fb84" ma:anchorId="fba54fb3-c3e1-fe81-a776-ca4b69148c4d" ma:open="true" ma:isKeyword="false">
      <xsd:complexType>
        <xsd:sequence>
          <xsd:element ref="pc:Terms" minOccurs="0" maxOccurs="1"/>
        </xsd:sequence>
      </xsd:complex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b07cc4-ce30-44fb-8792-6be90b5572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7c1b7-eeb1-4b1b-991c-18af785d5af7}" ma:internalName="TaxCatchAll" ma:showField="CatchAllData" ma:web="70b07cc4-ce30-44fb-8792-6be90b5572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12F4D-D07D-4179-B265-941B65743F52}">
  <ds:schemaRefs>
    <ds:schemaRef ds:uri="15497d0e-2989-41e4-8c28-f1b31235e41a"/>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70b07cc4-ce30-44fb-8792-6be90b5572d4"/>
    <ds:schemaRef ds:uri="http://www.w3.org/XML/1998/namespace"/>
  </ds:schemaRefs>
</ds:datastoreItem>
</file>

<file path=customXml/itemProps2.xml><?xml version="1.0" encoding="utf-8"?>
<ds:datastoreItem xmlns:ds="http://schemas.openxmlformats.org/officeDocument/2006/customXml" ds:itemID="{876D0F5E-CF97-48D6-B689-1427D9E1B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97d0e-2989-41e4-8c28-f1b31235e41a"/>
    <ds:schemaRef ds:uri="70b07cc4-ce30-44fb-8792-6be90b5572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67F10D-E99F-4B18-AE04-FA87AE23F3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1774</Words>
  <Application>Microsoft Office PowerPoint</Application>
  <PresentationFormat>On-screen Show (4:3)</PresentationFormat>
  <Paragraphs>155</Paragraphs>
  <Slides>21</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-apple-system</vt:lpstr>
      <vt:lpstr>Area</vt:lpstr>
      <vt:lpstr>Arial</vt:lpstr>
      <vt:lpstr>Calibri</vt:lpstr>
      <vt:lpstr>Georgia</vt:lpstr>
      <vt:lpstr>Raleway</vt:lpstr>
      <vt:lpstr>Söhne</vt:lpstr>
      <vt:lpstr>Times New Roman</vt:lpstr>
      <vt:lpstr>Wingdings</vt:lpstr>
      <vt:lpstr>Office Theme</vt:lpstr>
      <vt:lpstr>Preparing learners for a reformed post-16 qualification landscape and options for reform pre-16</vt:lpstr>
      <vt:lpstr>CEO Learning Set Purpose and Design</vt:lpstr>
      <vt:lpstr>PowerPoint Presentation</vt:lpstr>
      <vt:lpstr>Current landscape </vt:lpstr>
      <vt:lpstr>There comes a point where we need to stop just pulling people out of the river.   We need to go upstream and find out why they’re falling in.   Desmond Tutu </vt:lpstr>
      <vt:lpstr>2030 – Most in demand jobs</vt:lpstr>
      <vt:lpstr>PowerPoint Presentation</vt:lpstr>
      <vt:lpstr>Future landscape</vt:lpstr>
      <vt:lpstr>Schools education – coherent, unified, holistic – where next?</vt:lpstr>
      <vt:lpstr>Young apprenticeships programme</vt:lpstr>
      <vt:lpstr>Future landscape</vt:lpstr>
      <vt:lpstr>PowerPoint Presentation</vt:lpstr>
      <vt:lpstr>Outcomes of Advanced British Standard</vt:lpstr>
      <vt:lpstr>PowerPoint Presentation</vt:lpstr>
      <vt:lpstr>Advanced British Standard Wishlist</vt:lpstr>
      <vt:lpstr>Time for change? </vt:lpstr>
      <vt:lpstr>PowerPoint Presentation</vt:lpstr>
      <vt:lpstr>Basketball Academy</vt:lpstr>
      <vt:lpstr>Staff workplace secondment</vt:lpstr>
      <vt:lpstr>The trust system was built on the spirit of innovation and making a difference for children and young people, particularly those who find learning more difficult. Let’s recapture this pioneering spirit and create the change we want to see.  Leora Cruddas – CST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Excellence for All The EEA multi-academy trust</dc:title>
  <dc:creator>simon</dc:creator>
  <cp:lastModifiedBy>Emily Verow</cp:lastModifiedBy>
  <cp:revision>207</cp:revision>
  <cp:lastPrinted>2024-03-06T11:09:37Z</cp:lastPrinted>
  <dcterms:created xsi:type="dcterms:W3CDTF">2012-12-03T10:33:43Z</dcterms:created>
  <dcterms:modified xsi:type="dcterms:W3CDTF">2024-03-08T12:18:52Z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0x01010006364CB943904C498B889C94B13FE52A</vt:lpwstr>
  </property>
  <property fmtid="{D5CDD505-2E9C-101B-9397-08002B2CF9AE}" pid="3" name="MediaServiceImageTags">
    <vt:lpwstr/>
  </property>
  <property fmtid="{D5CDD505-2E9C-101B-9397-08002B2CF9AE}" pid="4" name="Order">
    <vt:r8>53900</vt:r8>
  </property>
  <property fmtid="{D5CDD505-2E9C-101B-9397-08002B2CF9AE}" pid="5" name="xd_Signature">
    <vt:bool>false</vt:bool>
  </property>
  <property fmtid="{D5CDD505-2E9C-101B-9397-08002B2CF9AE}" pid="6" name="GUID">
    <vt:lpwstr>2cf44375-3800-4641-9347-e693a70dc7b7</vt:lpwstr>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y fmtid="{D5CDD505-2E9C-101B-9397-08002B2CF9AE}" pid="12" name="MSIP_Label_defa4170-0d19-0005-0004-bc88714345d2_Enabled">
    <vt:lpwstr>true</vt:lpwstr>
  </property>
  <property fmtid="{D5CDD505-2E9C-101B-9397-08002B2CF9AE}" pid="13" name="MSIP_Label_defa4170-0d19-0005-0004-bc88714345d2_SetDate">
    <vt:lpwstr>2024-03-01T09:58:11Z</vt:lpwstr>
  </property>
  <property fmtid="{D5CDD505-2E9C-101B-9397-08002B2CF9AE}" pid="14" name="MSIP_Label_defa4170-0d19-0005-0004-bc88714345d2_Method">
    <vt:lpwstr>Standard</vt:lpwstr>
  </property>
  <property fmtid="{D5CDD505-2E9C-101B-9397-08002B2CF9AE}" pid="15" name="MSIP_Label_defa4170-0d19-0005-0004-bc88714345d2_Name">
    <vt:lpwstr>defa4170-0d19-0005-0004-bc88714345d2</vt:lpwstr>
  </property>
  <property fmtid="{D5CDD505-2E9C-101B-9397-08002B2CF9AE}" pid="16" name="MSIP_Label_defa4170-0d19-0005-0004-bc88714345d2_SiteId">
    <vt:lpwstr>0da0e41d-2d81-4920-859e-93f058afd11e</vt:lpwstr>
  </property>
  <property fmtid="{D5CDD505-2E9C-101B-9397-08002B2CF9AE}" pid="17" name="MSIP_Label_defa4170-0d19-0005-0004-bc88714345d2_ActionId">
    <vt:lpwstr>d7593a52-1dfa-4bac-84a6-5a91c73877dd</vt:lpwstr>
  </property>
  <property fmtid="{D5CDD505-2E9C-101B-9397-08002B2CF9AE}" pid="18" name="MSIP_Label_defa4170-0d19-0005-0004-bc88714345d2_ContentBits">
    <vt:lpwstr>0</vt:lpwstr>
  </property>
</Properties>
</file>